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diagrams/data1.xml" ContentType="application/vnd.openxmlformats-officedocument.drawingml.diagramData+xml"/>
  <Override PartName="/word/footer6.xml" ContentType="application/vnd.openxmlformats-officedocument.wordprocessingml.footer+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notes.xml" ContentType="application/vnd.openxmlformats-officedocument.wordprocessingml.footnotes+xml"/>
  <Override PartName="/word/header5.xml" ContentType="application/vnd.openxmlformats-officedocument.wordprocessingml.header+xml"/>
  <Override PartName="/word/footer5.xml" ContentType="application/vnd.openxmlformats-officedocument.wordprocessingml.footer+xml"/>
  <Override PartName="/word/diagrams/quickStyle1.xml" ContentType="application/vnd.openxmlformats-officedocument.drawingml.diagramStyle+xml"/>
  <Override PartName="/word/diagrams/colors1.xml" ContentType="application/vnd.openxmlformats-officedocument.drawingml.diagramColors+xml"/>
  <Override PartName="/word/diagrams/layout1.xml" ContentType="application/vnd.openxmlformats-officedocument.drawingml.diagramLayout+xml"/>
  <Override PartName="/word/theme/theme1.xml" ContentType="application/vnd.openxmlformats-officedocument.theme+xml"/>
  <Override PartName="/word/diagrams/drawing1.xml" ContentType="application/vnd.ms-office.drawingml.diagramDrawing+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53CAE8C" w14:textId="52EF3859" w:rsidR="007E46CA" w:rsidRPr="007E46CA" w:rsidRDefault="007E46CA" w:rsidP="007E46CA">
      <w:pPr>
        <w:spacing w:before="120" w:after="0" w:line="240" w:lineRule="auto"/>
        <w:rPr>
          <w:rFonts w:eastAsia="Times New Roman" w:cs="Arial"/>
          <w:b/>
          <w:bCs/>
          <w:color w:val="004F86"/>
          <w:sz w:val="32"/>
          <w:szCs w:val="24"/>
          <w:lang w:eastAsia="de-DE"/>
        </w:rPr>
      </w:pPr>
      <w:proofErr w:type="spellStart"/>
      <w:r w:rsidRPr="007E46CA">
        <w:rPr>
          <w:rFonts w:eastAsia="Times New Roman" w:cs="Arial"/>
          <w:b/>
          <w:bCs/>
          <w:color w:val="004F86"/>
          <w:sz w:val="32"/>
          <w:szCs w:val="24"/>
          <w:lang w:eastAsia="de-DE"/>
        </w:rPr>
        <w:t>Make</w:t>
      </w:r>
      <w:proofErr w:type="spellEnd"/>
      <w:r w:rsidRPr="007E46CA">
        <w:rPr>
          <w:rFonts w:eastAsia="Times New Roman" w:cs="Arial"/>
          <w:b/>
          <w:bCs/>
          <w:color w:val="004F86"/>
          <w:sz w:val="32"/>
          <w:szCs w:val="24"/>
          <w:lang w:eastAsia="de-DE"/>
        </w:rPr>
        <w:t xml:space="preserve"> </w:t>
      </w:r>
      <w:proofErr w:type="spellStart"/>
      <w:r w:rsidRPr="007E46CA">
        <w:rPr>
          <w:rFonts w:eastAsia="Times New Roman" w:cs="Arial"/>
          <w:b/>
          <w:bCs/>
          <w:color w:val="004F86"/>
          <w:sz w:val="32"/>
          <w:szCs w:val="24"/>
          <w:lang w:eastAsia="de-DE"/>
        </w:rPr>
        <w:t>or</w:t>
      </w:r>
      <w:proofErr w:type="spellEnd"/>
      <w:r w:rsidRPr="007E46CA">
        <w:rPr>
          <w:rFonts w:eastAsia="Times New Roman" w:cs="Arial"/>
          <w:b/>
          <w:bCs/>
          <w:color w:val="004F86"/>
          <w:sz w:val="32"/>
          <w:szCs w:val="24"/>
          <w:lang w:eastAsia="de-DE"/>
        </w:rPr>
        <w:t xml:space="preserve"> Buy</w:t>
      </w:r>
      <w:r w:rsidR="00FC1B26">
        <w:rPr>
          <w:rFonts w:eastAsia="Times New Roman" w:cs="Arial"/>
          <w:b/>
          <w:bCs/>
          <w:color w:val="004F86"/>
          <w:sz w:val="32"/>
          <w:szCs w:val="24"/>
          <w:lang w:eastAsia="de-DE"/>
        </w:rPr>
        <w:t xml:space="preserve"> – rechnerische Entscheidung</w:t>
      </w:r>
    </w:p>
    <w:p w14:paraId="7400F737" w14:textId="77777777" w:rsidR="007E46CA" w:rsidRPr="007E46CA" w:rsidRDefault="007E46CA" w:rsidP="007E46CA">
      <w:pPr>
        <w:spacing w:after="0" w:line="240" w:lineRule="auto"/>
        <w:rPr>
          <w:rFonts w:eastAsia="Times New Roman" w:cs="Arial"/>
          <w:b/>
          <w:bCs/>
          <w:sz w:val="32"/>
          <w:szCs w:val="24"/>
          <w:lang w:eastAsia="de-DE"/>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48"/>
        <w:gridCol w:w="2968"/>
        <w:gridCol w:w="2551"/>
      </w:tblGrid>
      <w:tr w:rsidR="00A142A5" w:rsidRPr="007E46CA" w14:paraId="3D94FD73" w14:textId="77777777" w:rsidTr="00A142A5">
        <w:tc>
          <w:tcPr>
            <w:tcW w:w="3548" w:type="dxa"/>
            <w:tcBorders>
              <w:top w:val="single" w:sz="4" w:space="0" w:color="auto"/>
              <w:left w:val="single" w:sz="4" w:space="0" w:color="auto"/>
              <w:bottom w:val="single" w:sz="4" w:space="0" w:color="auto"/>
              <w:right w:val="single" w:sz="4" w:space="0" w:color="auto"/>
            </w:tcBorders>
            <w:vAlign w:val="center"/>
            <w:hideMark/>
          </w:tcPr>
          <w:p w14:paraId="6418E852" w14:textId="77777777" w:rsidR="00A142A5" w:rsidRPr="007E46CA" w:rsidRDefault="00A142A5" w:rsidP="007E46CA">
            <w:pPr>
              <w:keepNext/>
              <w:spacing w:before="60" w:after="0" w:line="240" w:lineRule="auto"/>
              <w:outlineLvl w:val="1"/>
              <w:rPr>
                <w:rFonts w:eastAsia="Times New Roman" w:cs="Arial"/>
                <w:b/>
                <w:bCs/>
                <w:color w:val="004F86"/>
                <w:lang w:eastAsia="de-DE"/>
              </w:rPr>
            </w:pPr>
            <w:r w:rsidRPr="007E46CA">
              <w:rPr>
                <w:rFonts w:eastAsia="Times New Roman" w:cs="Arial"/>
                <w:b/>
                <w:bCs/>
                <w:color w:val="004F86"/>
                <w:lang w:eastAsia="de-DE"/>
              </w:rPr>
              <w:t>Thema</w:t>
            </w:r>
          </w:p>
        </w:tc>
        <w:tc>
          <w:tcPr>
            <w:tcW w:w="2968" w:type="dxa"/>
            <w:tcBorders>
              <w:top w:val="single" w:sz="4" w:space="0" w:color="auto"/>
              <w:left w:val="single" w:sz="4" w:space="0" w:color="auto"/>
              <w:bottom w:val="single" w:sz="4" w:space="0" w:color="auto"/>
              <w:right w:val="single" w:sz="4" w:space="0" w:color="auto"/>
            </w:tcBorders>
            <w:vAlign w:val="center"/>
            <w:hideMark/>
          </w:tcPr>
          <w:p w14:paraId="2A958EFF" w14:textId="77777777" w:rsidR="00A142A5" w:rsidRPr="007E46CA" w:rsidRDefault="00A142A5" w:rsidP="007E46CA">
            <w:pPr>
              <w:keepNext/>
              <w:spacing w:before="60" w:after="0" w:line="240" w:lineRule="auto"/>
              <w:outlineLvl w:val="1"/>
              <w:rPr>
                <w:rFonts w:eastAsia="Times New Roman" w:cs="Arial"/>
                <w:b/>
                <w:bCs/>
                <w:color w:val="004F86"/>
                <w:lang w:eastAsia="de-DE"/>
              </w:rPr>
            </w:pPr>
            <w:r w:rsidRPr="007E46CA">
              <w:rPr>
                <w:rFonts w:eastAsia="Times New Roman" w:cs="Arial"/>
                <w:b/>
                <w:bCs/>
                <w:color w:val="004F86"/>
                <w:lang w:eastAsia="de-DE"/>
              </w:rPr>
              <w:t>Zielgruppe</w:t>
            </w:r>
          </w:p>
        </w:tc>
        <w:tc>
          <w:tcPr>
            <w:tcW w:w="2551" w:type="dxa"/>
            <w:tcBorders>
              <w:top w:val="single" w:sz="4" w:space="0" w:color="auto"/>
              <w:left w:val="single" w:sz="4" w:space="0" w:color="auto"/>
              <w:bottom w:val="single" w:sz="4" w:space="0" w:color="auto"/>
              <w:right w:val="single" w:sz="4" w:space="0" w:color="auto"/>
            </w:tcBorders>
            <w:vAlign w:val="center"/>
            <w:hideMark/>
          </w:tcPr>
          <w:p w14:paraId="469B941E" w14:textId="77777777" w:rsidR="00A142A5" w:rsidRPr="007E46CA" w:rsidRDefault="00A142A5" w:rsidP="007E46CA">
            <w:pPr>
              <w:keepNext/>
              <w:spacing w:before="60" w:after="0" w:line="240" w:lineRule="auto"/>
              <w:outlineLvl w:val="1"/>
              <w:rPr>
                <w:rFonts w:eastAsia="Times New Roman" w:cs="Arial"/>
                <w:b/>
                <w:bCs/>
                <w:color w:val="004F86"/>
                <w:lang w:eastAsia="de-DE"/>
              </w:rPr>
            </w:pPr>
            <w:r w:rsidRPr="007E46CA">
              <w:rPr>
                <w:rFonts w:eastAsia="Times New Roman" w:cs="Arial"/>
                <w:b/>
                <w:bCs/>
                <w:color w:val="004F86"/>
                <w:lang w:eastAsia="de-DE"/>
              </w:rPr>
              <w:t>Dauer</w:t>
            </w:r>
          </w:p>
        </w:tc>
      </w:tr>
      <w:tr w:rsidR="00A142A5" w:rsidRPr="007E46CA" w14:paraId="7FE77AC1" w14:textId="77777777" w:rsidTr="00A142A5">
        <w:tc>
          <w:tcPr>
            <w:tcW w:w="3548" w:type="dxa"/>
            <w:tcBorders>
              <w:top w:val="single" w:sz="4" w:space="0" w:color="auto"/>
              <w:left w:val="single" w:sz="4" w:space="0" w:color="auto"/>
              <w:bottom w:val="single" w:sz="4" w:space="0" w:color="auto"/>
              <w:right w:val="single" w:sz="4" w:space="0" w:color="auto"/>
            </w:tcBorders>
            <w:hideMark/>
          </w:tcPr>
          <w:p w14:paraId="17CC0A4F" w14:textId="77777777" w:rsidR="00A142A5" w:rsidRPr="007E46CA" w:rsidRDefault="00A142A5" w:rsidP="007E46CA">
            <w:pPr>
              <w:spacing w:after="0"/>
              <w:rPr>
                <w:rFonts w:eastAsia="Times New Roman" w:cs="Arial"/>
                <w:bCs/>
                <w:lang w:eastAsia="de-DE"/>
              </w:rPr>
            </w:pPr>
            <w:proofErr w:type="spellStart"/>
            <w:r w:rsidRPr="007E46CA">
              <w:rPr>
                <w:rFonts w:eastAsia="Times New Roman" w:cs="Arial"/>
                <w:bCs/>
                <w:lang w:eastAsia="de-DE"/>
              </w:rPr>
              <w:t>Make</w:t>
            </w:r>
            <w:proofErr w:type="spellEnd"/>
            <w:r w:rsidRPr="007E46CA">
              <w:rPr>
                <w:rFonts w:eastAsia="Times New Roman" w:cs="Arial"/>
                <w:bCs/>
                <w:lang w:eastAsia="de-DE"/>
              </w:rPr>
              <w:t xml:space="preserve"> </w:t>
            </w:r>
            <w:proofErr w:type="spellStart"/>
            <w:r w:rsidRPr="007E46CA">
              <w:rPr>
                <w:rFonts w:eastAsia="Times New Roman" w:cs="Arial"/>
                <w:bCs/>
                <w:lang w:eastAsia="de-DE"/>
              </w:rPr>
              <w:t>or</w:t>
            </w:r>
            <w:proofErr w:type="spellEnd"/>
            <w:r w:rsidRPr="007E46CA">
              <w:rPr>
                <w:rFonts w:eastAsia="Times New Roman" w:cs="Arial"/>
                <w:bCs/>
                <w:lang w:eastAsia="de-DE"/>
              </w:rPr>
              <w:t xml:space="preserve"> Buy</w:t>
            </w:r>
          </w:p>
          <w:p w14:paraId="09B430E6" w14:textId="77777777" w:rsidR="00A142A5" w:rsidRPr="007E46CA" w:rsidRDefault="00A142A5" w:rsidP="007E46CA">
            <w:pPr>
              <w:spacing w:after="0"/>
              <w:rPr>
                <w:rFonts w:eastAsia="Times New Roman" w:cs="Arial"/>
                <w:bCs/>
                <w:lang w:eastAsia="de-DE"/>
              </w:rPr>
            </w:pPr>
            <w:r w:rsidRPr="007E46CA">
              <w:rPr>
                <w:rFonts w:eastAsia="Times New Roman" w:cs="Arial"/>
                <w:bCs/>
                <w:lang w:eastAsia="de-DE"/>
              </w:rPr>
              <w:t>rechnerische Entscheidung</w:t>
            </w:r>
          </w:p>
        </w:tc>
        <w:tc>
          <w:tcPr>
            <w:tcW w:w="2968" w:type="dxa"/>
            <w:tcBorders>
              <w:top w:val="single" w:sz="4" w:space="0" w:color="auto"/>
              <w:left w:val="single" w:sz="4" w:space="0" w:color="auto"/>
              <w:bottom w:val="single" w:sz="4" w:space="0" w:color="auto"/>
              <w:right w:val="single" w:sz="4" w:space="0" w:color="auto"/>
            </w:tcBorders>
            <w:hideMark/>
          </w:tcPr>
          <w:p w14:paraId="60C4A3DF" w14:textId="19B25D1E" w:rsidR="00A142A5" w:rsidRPr="007E46CA" w:rsidRDefault="00A142A5" w:rsidP="007E46CA">
            <w:pPr>
              <w:spacing w:after="0"/>
              <w:rPr>
                <w:rFonts w:cs="Arial"/>
              </w:rPr>
            </w:pPr>
            <w:r w:rsidRPr="007E46CA">
              <w:rPr>
                <w:rFonts w:cs="Arial"/>
              </w:rPr>
              <w:t>Sek II</w:t>
            </w:r>
          </w:p>
        </w:tc>
        <w:tc>
          <w:tcPr>
            <w:tcW w:w="2551" w:type="dxa"/>
            <w:tcBorders>
              <w:top w:val="single" w:sz="4" w:space="0" w:color="auto"/>
              <w:left w:val="single" w:sz="4" w:space="0" w:color="auto"/>
              <w:bottom w:val="single" w:sz="4" w:space="0" w:color="auto"/>
              <w:right w:val="single" w:sz="4" w:space="0" w:color="auto"/>
            </w:tcBorders>
            <w:hideMark/>
          </w:tcPr>
          <w:p w14:paraId="72CF8451" w14:textId="75971450" w:rsidR="00A142A5" w:rsidRPr="007E46CA" w:rsidRDefault="00A142A5" w:rsidP="007E46CA">
            <w:pPr>
              <w:keepNext/>
              <w:spacing w:before="60" w:after="0" w:line="240" w:lineRule="auto"/>
              <w:outlineLvl w:val="1"/>
              <w:rPr>
                <w:rFonts w:eastAsia="Times New Roman" w:cs="Arial"/>
                <w:bCs/>
                <w:lang w:eastAsia="de-DE"/>
              </w:rPr>
            </w:pPr>
            <w:r>
              <w:rPr>
                <w:rFonts w:eastAsia="Times New Roman" w:cs="Arial"/>
                <w:bCs/>
                <w:lang w:eastAsia="de-DE"/>
              </w:rPr>
              <w:t xml:space="preserve">Ca. 1 Doppelstunde á </w:t>
            </w:r>
            <w:r w:rsidRPr="007E46CA">
              <w:rPr>
                <w:rFonts w:eastAsia="Times New Roman" w:cs="Arial"/>
                <w:bCs/>
                <w:lang w:eastAsia="de-DE"/>
              </w:rPr>
              <w:t>90 Min</w:t>
            </w:r>
            <w:r>
              <w:rPr>
                <w:rFonts w:eastAsia="Times New Roman" w:cs="Arial"/>
                <w:bCs/>
                <w:lang w:eastAsia="de-DE"/>
              </w:rPr>
              <w:t>uten</w:t>
            </w:r>
          </w:p>
        </w:tc>
      </w:tr>
    </w:tbl>
    <w:p w14:paraId="6E5D3DA4" w14:textId="2B67BCFD" w:rsidR="007E46CA" w:rsidRPr="007E46CA" w:rsidRDefault="007E46CA" w:rsidP="007E46CA">
      <w:pPr>
        <w:keepNext/>
        <w:spacing w:after="0" w:line="240" w:lineRule="auto"/>
        <w:outlineLvl w:val="1"/>
        <w:rPr>
          <w:rFonts w:eastAsia="Times New Roman" w:cs="Arial"/>
          <w:b/>
          <w:bCs/>
          <w:lang w:eastAsia="de-DE"/>
        </w:rPr>
      </w:pPr>
    </w:p>
    <w:p w14:paraId="0A129C6A" w14:textId="77777777" w:rsidR="007E46CA" w:rsidRPr="007E46CA" w:rsidRDefault="007E46CA" w:rsidP="00F208F4">
      <w:pPr>
        <w:keepNext/>
        <w:spacing w:before="240" w:after="0" w:line="300" w:lineRule="atLeast"/>
        <w:outlineLvl w:val="1"/>
        <w:rPr>
          <w:rFonts w:eastAsia="Times New Roman" w:cs="Arial"/>
          <w:b/>
          <w:bCs/>
          <w:color w:val="004F86"/>
          <w:sz w:val="26"/>
          <w:szCs w:val="26"/>
          <w:lang w:eastAsia="de-DE"/>
        </w:rPr>
      </w:pPr>
      <w:r w:rsidRPr="007E46CA">
        <w:rPr>
          <w:rFonts w:eastAsia="Times New Roman" w:cs="Arial"/>
          <w:b/>
          <w:bCs/>
          <w:color w:val="004F86"/>
          <w:sz w:val="26"/>
          <w:szCs w:val="26"/>
          <w:lang w:eastAsia="de-DE"/>
        </w:rPr>
        <w:t>Intention der Stunde:</w:t>
      </w:r>
    </w:p>
    <w:p w14:paraId="07074E47" w14:textId="77777777" w:rsidR="007E46CA" w:rsidRPr="007E46CA" w:rsidRDefault="007E46CA" w:rsidP="007E46CA">
      <w:pPr>
        <w:spacing w:after="0" w:line="300" w:lineRule="atLeast"/>
        <w:rPr>
          <w:rFonts w:cs="Arial"/>
        </w:rPr>
      </w:pPr>
      <w:r w:rsidRPr="007E46CA">
        <w:rPr>
          <w:rFonts w:cs="Arial"/>
        </w:rPr>
        <w:t>Die Lernenden sollen im Rahmen der vorliegenden Unterrichtseinheit:</w:t>
      </w:r>
    </w:p>
    <w:p w14:paraId="3E529D02" w14:textId="6AAAF826" w:rsidR="007E46CA" w:rsidRPr="007E46CA" w:rsidRDefault="007E46CA" w:rsidP="007E46CA">
      <w:pPr>
        <w:numPr>
          <w:ilvl w:val="0"/>
          <w:numId w:val="16"/>
        </w:numPr>
        <w:spacing w:after="0" w:line="300" w:lineRule="atLeast"/>
        <w:rPr>
          <w:rFonts w:cs="Arial"/>
        </w:rPr>
      </w:pPr>
      <w:r w:rsidRPr="007E46CA">
        <w:rPr>
          <w:rFonts w:cs="Arial"/>
        </w:rPr>
        <w:t>Die unterschiedlichen Vor- und Nachteile der Eigenfertigung und des Fremdbezugs kennen</w:t>
      </w:r>
      <w:r w:rsidR="008A08EC">
        <w:rPr>
          <w:rFonts w:cs="Arial"/>
        </w:rPr>
        <w:t xml:space="preserve">, </w:t>
      </w:r>
      <w:r w:rsidRPr="007E46CA">
        <w:rPr>
          <w:rFonts w:cs="Arial"/>
        </w:rPr>
        <w:t>verstehen und bewerten.</w:t>
      </w:r>
    </w:p>
    <w:p w14:paraId="025E3DCE" w14:textId="77777777" w:rsidR="007E46CA" w:rsidRPr="007E46CA" w:rsidRDefault="007E46CA" w:rsidP="007E46CA">
      <w:pPr>
        <w:numPr>
          <w:ilvl w:val="0"/>
          <w:numId w:val="16"/>
        </w:numPr>
        <w:spacing w:after="0" w:line="300" w:lineRule="atLeast"/>
        <w:rPr>
          <w:rFonts w:cs="Arial"/>
        </w:rPr>
      </w:pPr>
      <w:r w:rsidRPr="007E46CA">
        <w:rPr>
          <w:rFonts w:cs="Arial"/>
        </w:rPr>
        <w:t>Aufgrund ihrer gewonnenen Kenntnisse und der in der Ausgangssituation beschriebenen Anforderungen eine begründete analytische Entscheidung für Eigenfertigung oder Fremdbezug treffen.</w:t>
      </w:r>
    </w:p>
    <w:p w14:paraId="7475C6C6" w14:textId="77777777" w:rsidR="007E46CA" w:rsidRPr="00F208F4" w:rsidRDefault="007E46CA" w:rsidP="00F208F4">
      <w:pPr>
        <w:keepNext/>
        <w:spacing w:before="240" w:after="0" w:line="300" w:lineRule="atLeast"/>
        <w:outlineLvl w:val="1"/>
        <w:rPr>
          <w:rFonts w:eastAsia="Times New Roman" w:cs="Arial"/>
          <w:b/>
          <w:bCs/>
          <w:color w:val="004F86"/>
          <w:sz w:val="26"/>
          <w:szCs w:val="26"/>
          <w:lang w:eastAsia="de-DE"/>
        </w:rPr>
      </w:pPr>
      <w:r w:rsidRPr="00F208F4">
        <w:rPr>
          <w:rFonts w:eastAsia="Times New Roman" w:cs="Arial"/>
          <w:b/>
          <w:bCs/>
          <w:color w:val="004F86"/>
          <w:sz w:val="26"/>
          <w:szCs w:val="26"/>
          <w:lang w:eastAsia="de-DE"/>
        </w:rPr>
        <w:t>Begriffe:</w:t>
      </w:r>
    </w:p>
    <w:p w14:paraId="655789F3" w14:textId="77777777" w:rsidR="007E46CA" w:rsidRPr="007E46CA" w:rsidRDefault="007E46CA" w:rsidP="007E46CA">
      <w:pPr>
        <w:numPr>
          <w:ilvl w:val="0"/>
          <w:numId w:val="17"/>
        </w:numPr>
        <w:spacing w:after="0" w:line="300" w:lineRule="atLeast"/>
        <w:rPr>
          <w:rFonts w:cs="Arial"/>
        </w:rPr>
      </w:pPr>
      <w:proofErr w:type="spellStart"/>
      <w:r w:rsidRPr="007E46CA">
        <w:rPr>
          <w:rFonts w:cs="Arial"/>
        </w:rPr>
        <w:t>Make</w:t>
      </w:r>
      <w:proofErr w:type="spellEnd"/>
      <w:r w:rsidRPr="007E46CA">
        <w:rPr>
          <w:rFonts w:cs="Arial"/>
        </w:rPr>
        <w:t xml:space="preserve"> </w:t>
      </w:r>
      <w:proofErr w:type="spellStart"/>
      <w:r w:rsidRPr="007E46CA">
        <w:rPr>
          <w:rFonts w:cs="Arial"/>
        </w:rPr>
        <w:t>or</w:t>
      </w:r>
      <w:proofErr w:type="spellEnd"/>
      <w:r w:rsidRPr="007E46CA">
        <w:rPr>
          <w:rFonts w:cs="Arial"/>
        </w:rPr>
        <w:t xml:space="preserve"> Buy</w:t>
      </w:r>
    </w:p>
    <w:p w14:paraId="6A540EF5" w14:textId="77777777" w:rsidR="007E46CA" w:rsidRPr="007E46CA" w:rsidRDefault="007E46CA" w:rsidP="007E46CA">
      <w:pPr>
        <w:numPr>
          <w:ilvl w:val="0"/>
          <w:numId w:val="17"/>
        </w:numPr>
        <w:spacing w:after="0" w:line="300" w:lineRule="atLeast"/>
        <w:rPr>
          <w:rFonts w:cs="Arial"/>
        </w:rPr>
      </w:pPr>
      <w:r w:rsidRPr="007E46CA">
        <w:rPr>
          <w:rFonts w:cs="Arial"/>
        </w:rPr>
        <w:t>Eigenfertigung</w:t>
      </w:r>
    </w:p>
    <w:p w14:paraId="35CECB7C" w14:textId="77777777" w:rsidR="007E46CA" w:rsidRPr="007E46CA" w:rsidRDefault="007E46CA" w:rsidP="007E46CA">
      <w:pPr>
        <w:numPr>
          <w:ilvl w:val="0"/>
          <w:numId w:val="17"/>
        </w:numPr>
        <w:spacing w:after="0" w:line="300" w:lineRule="atLeast"/>
        <w:rPr>
          <w:rFonts w:cs="Arial"/>
        </w:rPr>
      </w:pPr>
      <w:r w:rsidRPr="007E46CA">
        <w:rPr>
          <w:rFonts w:cs="Arial"/>
        </w:rPr>
        <w:t>Fremdbezug</w:t>
      </w:r>
    </w:p>
    <w:p w14:paraId="59611EE6" w14:textId="77777777" w:rsidR="007E46CA" w:rsidRPr="007E46CA" w:rsidRDefault="007E46CA" w:rsidP="007E46CA">
      <w:pPr>
        <w:numPr>
          <w:ilvl w:val="0"/>
          <w:numId w:val="17"/>
        </w:numPr>
        <w:spacing w:after="0" w:line="300" w:lineRule="atLeast"/>
        <w:rPr>
          <w:rFonts w:cs="Arial"/>
        </w:rPr>
      </w:pPr>
      <w:r w:rsidRPr="007E46CA">
        <w:rPr>
          <w:rFonts w:cs="Arial"/>
        </w:rPr>
        <w:t>Von der Produktionsmenge abhängige Kosten (variable Kosten)</w:t>
      </w:r>
    </w:p>
    <w:p w14:paraId="7DEB4900" w14:textId="77777777" w:rsidR="007E46CA" w:rsidRPr="007E46CA" w:rsidRDefault="007E46CA" w:rsidP="007E46CA">
      <w:pPr>
        <w:numPr>
          <w:ilvl w:val="0"/>
          <w:numId w:val="17"/>
        </w:numPr>
        <w:spacing w:after="0" w:line="300" w:lineRule="atLeast"/>
        <w:rPr>
          <w:rFonts w:cs="Arial"/>
        </w:rPr>
      </w:pPr>
      <w:r w:rsidRPr="007E46CA">
        <w:rPr>
          <w:rFonts w:cs="Arial"/>
        </w:rPr>
        <w:t>Von der Produktionsmenge unabhängige Kosten (fixe Kosten)</w:t>
      </w:r>
    </w:p>
    <w:p w14:paraId="465C70F9" w14:textId="77777777" w:rsidR="007E46CA" w:rsidRPr="007E46CA" w:rsidRDefault="007E46CA" w:rsidP="007E46CA">
      <w:pPr>
        <w:numPr>
          <w:ilvl w:val="0"/>
          <w:numId w:val="17"/>
        </w:numPr>
        <w:spacing w:after="0" w:line="300" w:lineRule="atLeast"/>
        <w:rPr>
          <w:rFonts w:cs="Arial"/>
        </w:rPr>
      </w:pPr>
      <w:r w:rsidRPr="007E46CA">
        <w:rPr>
          <w:rFonts w:cs="Arial"/>
        </w:rPr>
        <w:t>Gesamtkosten</w:t>
      </w:r>
    </w:p>
    <w:p w14:paraId="7A5BB817" w14:textId="77777777" w:rsidR="007E46CA" w:rsidRPr="007E46CA" w:rsidRDefault="007E46CA" w:rsidP="007E46CA">
      <w:pPr>
        <w:spacing w:before="240" w:after="0" w:line="300" w:lineRule="atLeast"/>
        <w:rPr>
          <w:rFonts w:cs="Arial"/>
          <w:b/>
          <w:bCs/>
          <w:color w:val="004F86"/>
          <w:sz w:val="26"/>
          <w:szCs w:val="26"/>
        </w:rPr>
      </w:pPr>
      <w:r w:rsidRPr="007E46CA">
        <w:rPr>
          <w:rFonts w:cs="Arial"/>
          <w:b/>
          <w:bCs/>
          <w:color w:val="004F86"/>
          <w:sz w:val="26"/>
          <w:szCs w:val="26"/>
        </w:rPr>
        <w:t>(</w:t>
      </w:r>
      <w:r w:rsidRPr="00F208F4">
        <w:rPr>
          <w:rFonts w:eastAsia="Times New Roman" w:cs="Arial"/>
          <w:b/>
          <w:bCs/>
          <w:color w:val="004F86"/>
          <w:sz w:val="26"/>
          <w:szCs w:val="26"/>
          <w:lang w:eastAsia="de-DE"/>
        </w:rPr>
        <w:t>Ökonomische) Kompetenzen</w:t>
      </w:r>
      <w:r w:rsidRPr="007E46CA">
        <w:rPr>
          <w:rFonts w:cs="Arial"/>
          <w:b/>
          <w:bCs/>
          <w:color w:val="004F86"/>
          <w:sz w:val="26"/>
          <w:szCs w:val="26"/>
        </w:rPr>
        <w:t>:</w:t>
      </w:r>
    </w:p>
    <w:p w14:paraId="2BB248C3" w14:textId="77777777" w:rsidR="007E46CA" w:rsidRPr="007E46CA" w:rsidRDefault="007E46CA" w:rsidP="007E46CA">
      <w:pPr>
        <w:spacing w:after="0"/>
      </w:pPr>
      <w:r w:rsidRPr="007E46CA">
        <w:t>Im Rahmen dieser Unterrichtseinheit werden folgende Kompetenzen an die Lernenden vermittelt:</w:t>
      </w:r>
    </w:p>
    <w:p w14:paraId="719E24CC" w14:textId="77777777" w:rsidR="007E46CA" w:rsidRPr="007E46CA" w:rsidRDefault="007E46CA" w:rsidP="007E46CA">
      <w:pPr>
        <w:numPr>
          <w:ilvl w:val="0"/>
          <w:numId w:val="18"/>
        </w:numPr>
        <w:spacing w:after="0" w:line="300" w:lineRule="atLeast"/>
        <w:contextualSpacing/>
        <w:rPr>
          <w:rFonts w:cs="Arial"/>
          <w:bCs/>
        </w:rPr>
      </w:pPr>
      <w:r w:rsidRPr="007E46CA">
        <w:rPr>
          <w:rFonts w:cs="Arial"/>
        </w:rPr>
        <w:t>Umgang mit einem Tabellenkalkulationsprogramm wie Microsoft Excel</w:t>
      </w:r>
    </w:p>
    <w:p w14:paraId="5AF69CA5" w14:textId="77777777" w:rsidR="007E46CA" w:rsidRPr="007E46CA" w:rsidRDefault="007E46CA" w:rsidP="007E46CA">
      <w:pPr>
        <w:numPr>
          <w:ilvl w:val="0"/>
          <w:numId w:val="18"/>
        </w:numPr>
        <w:spacing w:after="0" w:line="300" w:lineRule="atLeast"/>
        <w:contextualSpacing/>
        <w:rPr>
          <w:rFonts w:cs="Arial"/>
          <w:bCs/>
        </w:rPr>
      </w:pPr>
      <w:r w:rsidRPr="007E46CA">
        <w:rPr>
          <w:rFonts w:cs="Arial"/>
        </w:rPr>
        <w:t>Umgang mit der Metaplanwand</w:t>
      </w:r>
    </w:p>
    <w:p w14:paraId="41E44D91" w14:textId="77777777" w:rsidR="007E46CA" w:rsidRPr="007E46CA" w:rsidRDefault="007E46CA" w:rsidP="007E46CA">
      <w:pPr>
        <w:spacing w:before="240" w:after="0" w:line="300" w:lineRule="atLeast"/>
        <w:rPr>
          <w:rFonts w:cs="Arial"/>
          <w:b/>
          <w:bCs/>
          <w:color w:val="004F86"/>
          <w:sz w:val="26"/>
          <w:szCs w:val="26"/>
        </w:rPr>
      </w:pPr>
      <w:r w:rsidRPr="007E46CA">
        <w:rPr>
          <w:rFonts w:cs="Arial"/>
          <w:b/>
          <w:bCs/>
          <w:color w:val="004F86"/>
          <w:sz w:val="26"/>
          <w:szCs w:val="26"/>
        </w:rPr>
        <w:t>Materialien:</w:t>
      </w:r>
    </w:p>
    <w:p w14:paraId="6E809588" w14:textId="77777777" w:rsidR="007E46CA" w:rsidRPr="007E46CA" w:rsidRDefault="007E46CA" w:rsidP="007E46CA">
      <w:pPr>
        <w:numPr>
          <w:ilvl w:val="0"/>
          <w:numId w:val="18"/>
        </w:numPr>
        <w:spacing w:after="0" w:line="300" w:lineRule="atLeast"/>
        <w:contextualSpacing/>
        <w:rPr>
          <w:rFonts w:cs="Arial"/>
          <w:bCs/>
        </w:rPr>
      </w:pPr>
      <w:r w:rsidRPr="007E46CA">
        <w:rPr>
          <w:rFonts w:cs="Arial"/>
          <w:bCs/>
        </w:rPr>
        <w:t>Ausgangssituation</w:t>
      </w:r>
    </w:p>
    <w:p w14:paraId="55F564C9" w14:textId="77777777" w:rsidR="007E46CA" w:rsidRPr="007E46CA" w:rsidRDefault="007E46CA" w:rsidP="007E46CA">
      <w:pPr>
        <w:numPr>
          <w:ilvl w:val="0"/>
          <w:numId w:val="18"/>
        </w:numPr>
        <w:spacing w:after="0" w:line="300" w:lineRule="atLeast"/>
        <w:contextualSpacing/>
        <w:rPr>
          <w:rFonts w:cs="Arial"/>
          <w:bCs/>
        </w:rPr>
      </w:pPr>
      <w:r w:rsidRPr="007E46CA">
        <w:rPr>
          <w:rFonts w:cs="Arial"/>
          <w:bCs/>
        </w:rPr>
        <w:t>Angebot 1-3</w:t>
      </w:r>
    </w:p>
    <w:p w14:paraId="42285FE4" w14:textId="77777777" w:rsidR="007E46CA" w:rsidRPr="007E46CA" w:rsidRDefault="007E46CA" w:rsidP="007E46CA">
      <w:pPr>
        <w:numPr>
          <w:ilvl w:val="0"/>
          <w:numId w:val="18"/>
        </w:numPr>
        <w:spacing w:after="0" w:line="300" w:lineRule="atLeast"/>
        <w:contextualSpacing/>
        <w:rPr>
          <w:rFonts w:cs="Arial"/>
          <w:bCs/>
        </w:rPr>
      </w:pPr>
      <w:r w:rsidRPr="007E46CA">
        <w:rPr>
          <w:rFonts w:cs="Arial"/>
          <w:bCs/>
        </w:rPr>
        <w:t>Eigen- oder Fremdfertigung: Was ist günstiger?</w:t>
      </w:r>
    </w:p>
    <w:p w14:paraId="21F384BF" w14:textId="77777777" w:rsidR="007E46CA" w:rsidRPr="007E46CA" w:rsidRDefault="007E46CA" w:rsidP="007E46CA">
      <w:pPr>
        <w:spacing w:before="360" w:after="120"/>
        <w:jc w:val="both"/>
        <w:rPr>
          <w:rFonts w:cs="Arial"/>
          <w:b/>
          <w:bCs/>
          <w:color w:val="004F86"/>
          <w:sz w:val="26"/>
          <w:szCs w:val="26"/>
        </w:rPr>
      </w:pPr>
      <w:r w:rsidRPr="007E46CA">
        <w:rPr>
          <w:rFonts w:cs="Arial"/>
          <w:b/>
          <w:bCs/>
          <w:color w:val="004F86"/>
          <w:sz w:val="26"/>
          <w:szCs w:val="26"/>
        </w:rPr>
        <w:t>Grundlagentext:</w:t>
      </w:r>
    </w:p>
    <w:p w14:paraId="163861D7" w14:textId="77777777" w:rsidR="007E46CA" w:rsidRPr="007E46CA" w:rsidRDefault="007E46CA" w:rsidP="007E46CA">
      <w:pPr>
        <w:spacing w:line="360" w:lineRule="auto"/>
        <w:jc w:val="both"/>
        <w:rPr>
          <w:rFonts w:cs="Arial"/>
        </w:rPr>
        <w:sectPr w:rsidR="007E46CA" w:rsidRPr="007E46CA" w:rsidSect="008E3A0F">
          <w:headerReference w:type="default" r:id="rId8"/>
          <w:footerReference w:type="default" r:id="rId9"/>
          <w:pgSz w:w="11906" w:h="16838"/>
          <w:pgMar w:top="1417" w:right="1416" w:bottom="1134" w:left="1417" w:header="1701" w:footer="283" w:gutter="0"/>
          <w:cols w:space="720"/>
          <w:docGrid w:linePitch="299"/>
        </w:sectPr>
      </w:pPr>
      <w:r w:rsidRPr="007E46CA">
        <w:rPr>
          <w:rFonts w:cs="Arial"/>
        </w:rPr>
        <w:t xml:space="preserve">Eigenfertigung oder Fremdbezug ist eine der zentralen strategischen Fragen für Unternehmen. Sofern ein Unternehmen die Anforderungen der Eigenfertigung erfüllt, ist abzuwägen, welche Alternative in Anspruch genommen wird. Beide Varianten haben ihre Vor- und Nachteile. Die Entscheidung für eine Alternative sollte strategisch gut durchdacht sein. Eine Abwägung durch Pro- und Contra-Aspekte kann einen Lösungsansatz ermöglichen. </w:t>
      </w:r>
    </w:p>
    <w:p w14:paraId="0C0E2F67" w14:textId="72C39518" w:rsidR="007E46CA" w:rsidRPr="00483D5A" w:rsidRDefault="007E46CA" w:rsidP="00483D5A">
      <w:pPr>
        <w:spacing w:after="0"/>
        <w:rPr>
          <w:b/>
          <w:color w:val="006AB3"/>
          <w:sz w:val="26"/>
          <w:szCs w:val="26"/>
        </w:rPr>
      </w:pPr>
      <w:r w:rsidRPr="007E46CA">
        <w:rPr>
          <w:b/>
          <w:color w:val="006AB3"/>
          <w:sz w:val="26"/>
          <w:szCs w:val="26"/>
        </w:rPr>
        <w:lastRenderedPageBreak/>
        <w:t>Unterrichtsverlauf</w:t>
      </w:r>
      <w:r w:rsidR="003E7F2F">
        <w:rPr>
          <w:b/>
          <w:color w:val="006AB3"/>
          <w:sz w:val="26"/>
          <w:szCs w:val="26"/>
        </w:rPr>
        <w:t>, 1 Doppelstunde</w:t>
      </w:r>
      <w:r w:rsidRPr="007E46CA">
        <w:rPr>
          <w:b/>
          <w:color w:val="006AB3"/>
          <w:sz w:val="26"/>
          <w:szCs w:val="26"/>
        </w:rPr>
        <w:t xml:space="preserve"> (90 Min</w:t>
      </w:r>
      <w:r w:rsidR="003E7F2F">
        <w:rPr>
          <w:b/>
          <w:color w:val="006AB3"/>
          <w:sz w:val="26"/>
          <w:szCs w:val="26"/>
        </w:rPr>
        <w:t>uten</w:t>
      </w:r>
      <w:r w:rsidRPr="007E46CA">
        <w:rPr>
          <w:b/>
          <w:color w:val="006AB3"/>
          <w:sz w:val="26"/>
          <w:szCs w:val="26"/>
        </w:rPr>
        <w:t>)</w:t>
      </w:r>
    </w:p>
    <w:tbl>
      <w:tblPr>
        <w:tblW w:w="1404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560"/>
        <w:gridCol w:w="1560"/>
        <w:gridCol w:w="4110"/>
        <w:gridCol w:w="1701"/>
        <w:gridCol w:w="1842"/>
        <w:gridCol w:w="3267"/>
      </w:tblGrid>
      <w:tr w:rsidR="007E46CA" w:rsidRPr="007E46CA" w14:paraId="0BB1F4A2" w14:textId="77777777" w:rsidTr="00D60124">
        <w:tc>
          <w:tcPr>
            <w:tcW w:w="1560" w:type="dxa"/>
            <w:tcBorders>
              <w:top w:val="single" w:sz="4" w:space="0" w:color="auto"/>
              <w:left w:val="single" w:sz="4" w:space="0" w:color="auto"/>
              <w:bottom w:val="single" w:sz="4" w:space="0" w:color="auto"/>
              <w:right w:val="single" w:sz="4" w:space="0" w:color="auto"/>
            </w:tcBorders>
            <w:shd w:val="clear" w:color="auto" w:fill="DBE5F1"/>
            <w:vAlign w:val="center"/>
            <w:hideMark/>
          </w:tcPr>
          <w:p w14:paraId="173D4209" w14:textId="77777777" w:rsidR="007E46CA" w:rsidRPr="007E46CA" w:rsidRDefault="007E46CA" w:rsidP="007E46CA">
            <w:pPr>
              <w:spacing w:before="60" w:after="60"/>
              <w:rPr>
                <w:rFonts w:cs="Arial"/>
                <w:b/>
                <w:bCs/>
                <w:sz w:val="20"/>
                <w:szCs w:val="20"/>
              </w:rPr>
            </w:pPr>
            <w:r w:rsidRPr="007E46CA">
              <w:rPr>
                <w:rFonts w:cs="Arial"/>
                <w:b/>
                <w:bCs/>
                <w:sz w:val="20"/>
                <w:szCs w:val="20"/>
              </w:rPr>
              <w:t>Phase</w:t>
            </w:r>
          </w:p>
        </w:tc>
        <w:tc>
          <w:tcPr>
            <w:tcW w:w="1560" w:type="dxa"/>
            <w:tcBorders>
              <w:top w:val="single" w:sz="4" w:space="0" w:color="auto"/>
              <w:left w:val="single" w:sz="4" w:space="0" w:color="auto"/>
              <w:bottom w:val="single" w:sz="4" w:space="0" w:color="auto"/>
              <w:right w:val="single" w:sz="4" w:space="0" w:color="auto"/>
            </w:tcBorders>
            <w:shd w:val="clear" w:color="auto" w:fill="DBE5F1"/>
            <w:vAlign w:val="center"/>
            <w:hideMark/>
          </w:tcPr>
          <w:p w14:paraId="241B0EEA" w14:textId="77777777" w:rsidR="007E46CA" w:rsidRPr="007E46CA" w:rsidRDefault="007E46CA" w:rsidP="007E46CA">
            <w:pPr>
              <w:spacing w:before="60" w:after="60"/>
              <w:rPr>
                <w:rFonts w:cs="Arial"/>
                <w:b/>
                <w:bCs/>
                <w:sz w:val="20"/>
                <w:szCs w:val="20"/>
              </w:rPr>
            </w:pPr>
            <w:r w:rsidRPr="007E46CA">
              <w:rPr>
                <w:rFonts w:cs="Arial"/>
                <w:b/>
                <w:bCs/>
                <w:sz w:val="20"/>
                <w:szCs w:val="20"/>
              </w:rPr>
              <w:t>Zeit</w:t>
            </w:r>
          </w:p>
        </w:tc>
        <w:tc>
          <w:tcPr>
            <w:tcW w:w="4110" w:type="dxa"/>
            <w:tcBorders>
              <w:top w:val="single" w:sz="4" w:space="0" w:color="auto"/>
              <w:left w:val="single" w:sz="4" w:space="0" w:color="auto"/>
              <w:bottom w:val="single" w:sz="4" w:space="0" w:color="auto"/>
              <w:right w:val="single" w:sz="4" w:space="0" w:color="auto"/>
            </w:tcBorders>
            <w:shd w:val="clear" w:color="auto" w:fill="DBE5F1"/>
            <w:vAlign w:val="center"/>
            <w:hideMark/>
          </w:tcPr>
          <w:p w14:paraId="3D17F0F6" w14:textId="77777777" w:rsidR="007E46CA" w:rsidRPr="007E46CA" w:rsidRDefault="007E46CA" w:rsidP="007E46CA">
            <w:pPr>
              <w:spacing w:before="60" w:after="60"/>
              <w:rPr>
                <w:rFonts w:cs="Arial"/>
                <w:b/>
                <w:bCs/>
                <w:sz w:val="20"/>
                <w:szCs w:val="20"/>
              </w:rPr>
            </w:pPr>
            <w:r w:rsidRPr="007E46CA">
              <w:rPr>
                <w:rFonts w:cs="Arial"/>
                <w:b/>
                <w:bCs/>
                <w:sz w:val="20"/>
                <w:szCs w:val="20"/>
              </w:rPr>
              <w:t>Inhalt</w:t>
            </w:r>
          </w:p>
        </w:tc>
        <w:tc>
          <w:tcPr>
            <w:tcW w:w="1701" w:type="dxa"/>
            <w:tcBorders>
              <w:top w:val="single" w:sz="4" w:space="0" w:color="auto"/>
              <w:left w:val="single" w:sz="4" w:space="0" w:color="auto"/>
              <w:bottom w:val="single" w:sz="4" w:space="0" w:color="auto"/>
              <w:right w:val="single" w:sz="4" w:space="0" w:color="auto"/>
            </w:tcBorders>
            <w:shd w:val="clear" w:color="auto" w:fill="DBE5F1"/>
            <w:vAlign w:val="center"/>
            <w:hideMark/>
          </w:tcPr>
          <w:p w14:paraId="5A83F1EB" w14:textId="77777777" w:rsidR="007E46CA" w:rsidRPr="007E46CA" w:rsidRDefault="007E46CA" w:rsidP="007E46CA">
            <w:pPr>
              <w:spacing w:before="60" w:after="60"/>
              <w:rPr>
                <w:rFonts w:cs="Arial"/>
                <w:b/>
                <w:bCs/>
                <w:sz w:val="20"/>
                <w:szCs w:val="20"/>
              </w:rPr>
            </w:pPr>
            <w:r w:rsidRPr="007E46CA">
              <w:rPr>
                <w:rFonts w:cs="Arial"/>
                <w:b/>
                <w:bCs/>
                <w:sz w:val="20"/>
                <w:szCs w:val="20"/>
              </w:rPr>
              <w:t>Sozialform</w:t>
            </w:r>
          </w:p>
        </w:tc>
        <w:tc>
          <w:tcPr>
            <w:tcW w:w="1842" w:type="dxa"/>
            <w:tcBorders>
              <w:top w:val="single" w:sz="4" w:space="0" w:color="auto"/>
              <w:left w:val="single" w:sz="4" w:space="0" w:color="auto"/>
              <w:bottom w:val="single" w:sz="4" w:space="0" w:color="auto"/>
              <w:right w:val="single" w:sz="4" w:space="0" w:color="auto"/>
            </w:tcBorders>
            <w:shd w:val="clear" w:color="auto" w:fill="DBE5F1"/>
            <w:vAlign w:val="center"/>
            <w:hideMark/>
          </w:tcPr>
          <w:p w14:paraId="12E4BB6F" w14:textId="77777777" w:rsidR="007E46CA" w:rsidRPr="007E46CA" w:rsidRDefault="007E46CA" w:rsidP="007E46CA">
            <w:pPr>
              <w:spacing w:before="60" w:after="60"/>
              <w:rPr>
                <w:rFonts w:cs="Arial"/>
                <w:b/>
                <w:bCs/>
                <w:sz w:val="20"/>
                <w:szCs w:val="20"/>
              </w:rPr>
            </w:pPr>
            <w:r w:rsidRPr="007E46CA">
              <w:rPr>
                <w:rFonts w:cs="Arial"/>
                <w:b/>
                <w:bCs/>
                <w:sz w:val="20"/>
                <w:szCs w:val="20"/>
              </w:rPr>
              <w:t>Medien und Materialien</w:t>
            </w:r>
          </w:p>
        </w:tc>
        <w:tc>
          <w:tcPr>
            <w:tcW w:w="3267" w:type="dxa"/>
            <w:tcBorders>
              <w:top w:val="single" w:sz="4" w:space="0" w:color="auto"/>
              <w:left w:val="single" w:sz="4" w:space="0" w:color="auto"/>
              <w:bottom w:val="single" w:sz="4" w:space="0" w:color="auto"/>
              <w:right w:val="single" w:sz="4" w:space="0" w:color="auto"/>
            </w:tcBorders>
            <w:shd w:val="clear" w:color="auto" w:fill="DBE5F1"/>
            <w:vAlign w:val="center"/>
            <w:hideMark/>
          </w:tcPr>
          <w:p w14:paraId="6BF75CD9" w14:textId="3E7B588C" w:rsidR="007E46CA" w:rsidRPr="007E46CA" w:rsidRDefault="007E46CA" w:rsidP="007E46CA">
            <w:pPr>
              <w:spacing w:before="60" w:after="60"/>
              <w:rPr>
                <w:rFonts w:cs="Arial"/>
                <w:b/>
                <w:bCs/>
                <w:sz w:val="20"/>
                <w:szCs w:val="20"/>
              </w:rPr>
            </w:pPr>
            <w:r w:rsidRPr="007E46CA">
              <w:rPr>
                <w:rFonts w:cs="Arial"/>
                <w:b/>
                <w:bCs/>
                <w:sz w:val="20"/>
                <w:szCs w:val="20"/>
              </w:rPr>
              <w:t>Anmerkungen</w:t>
            </w:r>
          </w:p>
        </w:tc>
      </w:tr>
      <w:tr w:rsidR="007E46CA" w:rsidRPr="007E46CA" w14:paraId="3C6FE69C"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4502B1CF" w14:textId="77777777" w:rsidR="007E46CA" w:rsidRPr="007E46CA" w:rsidRDefault="007E46CA" w:rsidP="007E46CA">
            <w:pPr>
              <w:spacing w:before="60" w:after="60"/>
              <w:rPr>
                <w:rFonts w:cs="Arial"/>
                <w:b/>
                <w:bCs/>
                <w:sz w:val="20"/>
                <w:szCs w:val="20"/>
              </w:rPr>
            </w:pPr>
            <w:r w:rsidRPr="007E46CA">
              <w:rPr>
                <w:rFonts w:cs="Arial"/>
                <w:b/>
                <w:bCs/>
                <w:sz w:val="20"/>
                <w:szCs w:val="20"/>
              </w:rPr>
              <w:t>Planung</w:t>
            </w:r>
          </w:p>
        </w:tc>
        <w:tc>
          <w:tcPr>
            <w:tcW w:w="1560" w:type="dxa"/>
            <w:tcBorders>
              <w:top w:val="single" w:sz="4" w:space="0" w:color="auto"/>
              <w:left w:val="single" w:sz="4" w:space="0" w:color="auto"/>
              <w:bottom w:val="single" w:sz="4" w:space="0" w:color="auto"/>
              <w:right w:val="single" w:sz="4" w:space="0" w:color="auto"/>
            </w:tcBorders>
            <w:hideMark/>
          </w:tcPr>
          <w:p w14:paraId="136C2C91" w14:textId="77777777" w:rsidR="007E46CA" w:rsidRPr="007E46CA" w:rsidRDefault="007E46CA" w:rsidP="007E46CA">
            <w:pPr>
              <w:spacing w:before="60" w:after="60"/>
              <w:rPr>
                <w:rFonts w:cs="Arial"/>
                <w:bCs/>
                <w:sz w:val="20"/>
                <w:szCs w:val="20"/>
              </w:rPr>
            </w:pPr>
            <w:r w:rsidRPr="007E46CA">
              <w:rPr>
                <w:rFonts w:cs="Arial"/>
                <w:bCs/>
                <w:sz w:val="20"/>
                <w:szCs w:val="20"/>
              </w:rPr>
              <w:t>5 Min.</w:t>
            </w:r>
          </w:p>
        </w:tc>
        <w:tc>
          <w:tcPr>
            <w:tcW w:w="4110" w:type="dxa"/>
            <w:tcBorders>
              <w:top w:val="single" w:sz="4" w:space="0" w:color="auto"/>
              <w:left w:val="single" w:sz="4" w:space="0" w:color="auto"/>
              <w:bottom w:val="single" w:sz="4" w:space="0" w:color="auto"/>
              <w:right w:val="single" w:sz="4" w:space="0" w:color="auto"/>
            </w:tcBorders>
            <w:hideMark/>
          </w:tcPr>
          <w:p w14:paraId="37F66C66" w14:textId="098D9C9D" w:rsidR="007E46CA" w:rsidRPr="007E46CA" w:rsidRDefault="001C396B" w:rsidP="007E46CA">
            <w:pPr>
              <w:spacing w:before="60" w:after="60"/>
              <w:rPr>
                <w:rFonts w:cs="Arial"/>
                <w:bCs/>
                <w:sz w:val="20"/>
                <w:szCs w:val="20"/>
              </w:rPr>
            </w:pPr>
            <w:r w:rsidRPr="007E46CA">
              <w:rPr>
                <w:sz w:val="20"/>
                <w:szCs w:val="20"/>
              </w:rPr>
              <w:t>Ausgangssituation wird beschrieben bzw. vorgelesen.</w:t>
            </w:r>
          </w:p>
        </w:tc>
        <w:tc>
          <w:tcPr>
            <w:tcW w:w="1701" w:type="dxa"/>
            <w:tcBorders>
              <w:top w:val="single" w:sz="4" w:space="0" w:color="auto"/>
              <w:left w:val="single" w:sz="4" w:space="0" w:color="auto"/>
              <w:bottom w:val="single" w:sz="4" w:space="0" w:color="auto"/>
              <w:right w:val="single" w:sz="4" w:space="0" w:color="auto"/>
            </w:tcBorders>
            <w:hideMark/>
          </w:tcPr>
          <w:p w14:paraId="03A967F7" w14:textId="77777777" w:rsidR="007E46CA" w:rsidRPr="007E46CA" w:rsidRDefault="007E46CA" w:rsidP="007E46CA">
            <w:pPr>
              <w:spacing w:before="60" w:after="60"/>
              <w:rPr>
                <w:rFonts w:cs="Arial"/>
                <w:bCs/>
                <w:sz w:val="20"/>
                <w:szCs w:val="20"/>
              </w:rPr>
            </w:pPr>
            <w:r w:rsidRPr="007E46CA">
              <w:rPr>
                <w:rFonts w:cs="Arial"/>
                <w:bCs/>
                <w:sz w:val="20"/>
                <w:szCs w:val="20"/>
              </w:rPr>
              <w:t>Unterrichtsgespräch</w:t>
            </w:r>
          </w:p>
        </w:tc>
        <w:tc>
          <w:tcPr>
            <w:tcW w:w="1842" w:type="dxa"/>
            <w:tcBorders>
              <w:top w:val="single" w:sz="4" w:space="0" w:color="auto"/>
              <w:left w:val="single" w:sz="4" w:space="0" w:color="auto"/>
              <w:bottom w:val="single" w:sz="4" w:space="0" w:color="auto"/>
              <w:right w:val="single" w:sz="4" w:space="0" w:color="auto"/>
            </w:tcBorders>
            <w:hideMark/>
          </w:tcPr>
          <w:p w14:paraId="15061938" w14:textId="7B28AE3A" w:rsidR="007E46CA" w:rsidRPr="007E46CA" w:rsidRDefault="007E46CA" w:rsidP="007E46CA">
            <w:pPr>
              <w:spacing w:before="60" w:after="60"/>
              <w:rPr>
                <w:rFonts w:cs="Arial"/>
                <w:bCs/>
                <w:sz w:val="20"/>
                <w:szCs w:val="20"/>
              </w:rPr>
            </w:pPr>
            <w:r w:rsidRPr="007E46CA">
              <w:rPr>
                <w:rFonts w:cs="Arial"/>
                <w:bCs/>
                <w:sz w:val="20"/>
                <w:szCs w:val="20"/>
              </w:rPr>
              <w:t>Tafel</w:t>
            </w:r>
            <w:r w:rsidR="00F208F4">
              <w:rPr>
                <w:rFonts w:cs="Arial"/>
                <w:bCs/>
                <w:sz w:val="20"/>
                <w:szCs w:val="20"/>
              </w:rPr>
              <w:t>, Ausgangssituation</w:t>
            </w:r>
          </w:p>
        </w:tc>
        <w:tc>
          <w:tcPr>
            <w:tcW w:w="3267" w:type="dxa"/>
            <w:tcBorders>
              <w:top w:val="single" w:sz="4" w:space="0" w:color="auto"/>
              <w:left w:val="single" w:sz="4" w:space="0" w:color="auto"/>
              <w:bottom w:val="single" w:sz="4" w:space="0" w:color="auto"/>
              <w:right w:val="single" w:sz="4" w:space="0" w:color="auto"/>
            </w:tcBorders>
          </w:tcPr>
          <w:p w14:paraId="26022C72" w14:textId="071FEEDE" w:rsidR="007E46CA" w:rsidRPr="007E46CA" w:rsidRDefault="007E46CA" w:rsidP="007E46CA">
            <w:pPr>
              <w:spacing w:before="60" w:after="60"/>
              <w:rPr>
                <w:rFonts w:cs="Arial"/>
                <w:bCs/>
                <w:sz w:val="20"/>
                <w:szCs w:val="20"/>
              </w:rPr>
            </w:pPr>
          </w:p>
        </w:tc>
      </w:tr>
      <w:tr w:rsidR="007E46CA" w:rsidRPr="007E46CA" w14:paraId="3B0447E9"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2BEEB64E" w14:textId="77777777" w:rsidR="007E46CA" w:rsidRPr="007E46CA" w:rsidRDefault="007E46CA" w:rsidP="007E46CA">
            <w:pPr>
              <w:spacing w:before="60" w:after="60" w:line="240" w:lineRule="auto"/>
              <w:rPr>
                <w:rFonts w:cs="Arial"/>
                <w:b/>
                <w:bCs/>
                <w:sz w:val="20"/>
                <w:szCs w:val="20"/>
              </w:rPr>
            </w:pPr>
            <w:r w:rsidRPr="007E46CA">
              <w:rPr>
                <w:rFonts w:cs="Arial"/>
                <w:b/>
                <w:bCs/>
                <w:sz w:val="20"/>
                <w:szCs w:val="20"/>
              </w:rPr>
              <w:t>Erarbeitung I (Arbeitsauftrag)</w:t>
            </w:r>
          </w:p>
        </w:tc>
        <w:tc>
          <w:tcPr>
            <w:tcW w:w="1560" w:type="dxa"/>
            <w:tcBorders>
              <w:top w:val="single" w:sz="4" w:space="0" w:color="auto"/>
              <w:left w:val="single" w:sz="4" w:space="0" w:color="auto"/>
              <w:bottom w:val="single" w:sz="4" w:space="0" w:color="auto"/>
              <w:right w:val="single" w:sz="4" w:space="0" w:color="auto"/>
            </w:tcBorders>
            <w:hideMark/>
          </w:tcPr>
          <w:p w14:paraId="7FD49AAF" w14:textId="77777777" w:rsidR="007E46CA" w:rsidRPr="007E46CA" w:rsidRDefault="007E46CA" w:rsidP="007E46CA">
            <w:pPr>
              <w:spacing w:before="60" w:after="60"/>
              <w:rPr>
                <w:rFonts w:cs="Arial"/>
                <w:sz w:val="20"/>
                <w:szCs w:val="20"/>
              </w:rPr>
            </w:pPr>
            <w:r w:rsidRPr="007E46CA">
              <w:rPr>
                <w:rFonts w:cs="Arial"/>
                <w:sz w:val="20"/>
                <w:szCs w:val="20"/>
              </w:rPr>
              <w:t>15 Min.</w:t>
            </w:r>
          </w:p>
        </w:tc>
        <w:tc>
          <w:tcPr>
            <w:tcW w:w="4110" w:type="dxa"/>
            <w:tcBorders>
              <w:top w:val="single" w:sz="4" w:space="0" w:color="auto"/>
              <w:left w:val="single" w:sz="4" w:space="0" w:color="auto"/>
              <w:bottom w:val="single" w:sz="4" w:space="0" w:color="auto"/>
              <w:right w:val="single" w:sz="4" w:space="0" w:color="auto"/>
            </w:tcBorders>
            <w:hideMark/>
          </w:tcPr>
          <w:p w14:paraId="1A3F2F4D" w14:textId="1EDE00C5" w:rsidR="007E46CA" w:rsidRPr="007E46CA" w:rsidRDefault="003E7F2F" w:rsidP="007E46CA">
            <w:pPr>
              <w:spacing w:before="60" w:after="60"/>
              <w:rPr>
                <w:sz w:val="20"/>
                <w:szCs w:val="20"/>
              </w:rPr>
            </w:pPr>
            <w:r>
              <w:rPr>
                <w:sz w:val="20"/>
                <w:szCs w:val="20"/>
              </w:rPr>
              <w:t xml:space="preserve">Schülerinnen und Schüler </w:t>
            </w:r>
            <w:r w:rsidR="007E46CA" w:rsidRPr="007E46CA">
              <w:rPr>
                <w:sz w:val="20"/>
                <w:szCs w:val="20"/>
              </w:rPr>
              <w:t>erarbeiten in Teamarbeit die Unternehmensphilosophie und die Voraussetzung der Eigenfertigung.</w:t>
            </w:r>
          </w:p>
        </w:tc>
        <w:tc>
          <w:tcPr>
            <w:tcW w:w="1701" w:type="dxa"/>
            <w:tcBorders>
              <w:top w:val="single" w:sz="4" w:space="0" w:color="auto"/>
              <w:left w:val="single" w:sz="4" w:space="0" w:color="auto"/>
              <w:bottom w:val="single" w:sz="4" w:space="0" w:color="auto"/>
              <w:right w:val="single" w:sz="4" w:space="0" w:color="auto"/>
            </w:tcBorders>
            <w:hideMark/>
          </w:tcPr>
          <w:p w14:paraId="05065D0A" w14:textId="77777777" w:rsidR="007E46CA" w:rsidRPr="007E46CA" w:rsidRDefault="007E46CA" w:rsidP="007E46CA">
            <w:pPr>
              <w:spacing w:before="60" w:after="60"/>
              <w:rPr>
                <w:rFonts w:cs="Arial"/>
                <w:sz w:val="20"/>
                <w:szCs w:val="20"/>
              </w:rPr>
            </w:pPr>
            <w:r w:rsidRPr="007E46CA">
              <w:rPr>
                <w:rFonts w:cs="Arial"/>
                <w:sz w:val="20"/>
                <w:szCs w:val="20"/>
              </w:rPr>
              <w:t>Partnerarbeit</w:t>
            </w:r>
          </w:p>
        </w:tc>
        <w:tc>
          <w:tcPr>
            <w:tcW w:w="1842" w:type="dxa"/>
            <w:tcBorders>
              <w:top w:val="single" w:sz="4" w:space="0" w:color="auto"/>
              <w:left w:val="single" w:sz="4" w:space="0" w:color="auto"/>
              <w:bottom w:val="single" w:sz="4" w:space="0" w:color="auto"/>
              <w:right w:val="single" w:sz="4" w:space="0" w:color="auto"/>
            </w:tcBorders>
            <w:hideMark/>
          </w:tcPr>
          <w:p w14:paraId="602C07B9" w14:textId="77777777" w:rsidR="007E46CA" w:rsidRPr="007E46CA" w:rsidRDefault="007E46CA" w:rsidP="007E46CA">
            <w:pPr>
              <w:spacing w:before="60" w:after="60"/>
              <w:rPr>
                <w:rFonts w:cs="Arial"/>
                <w:sz w:val="20"/>
                <w:szCs w:val="20"/>
              </w:rPr>
            </w:pPr>
            <w:r w:rsidRPr="007E46CA">
              <w:rPr>
                <w:rFonts w:cs="Arial"/>
                <w:sz w:val="20"/>
                <w:szCs w:val="20"/>
              </w:rPr>
              <w:t>Informationsblatt</w:t>
            </w:r>
          </w:p>
        </w:tc>
        <w:tc>
          <w:tcPr>
            <w:tcW w:w="3267" w:type="dxa"/>
            <w:tcBorders>
              <w:top w:val="single" w:sz="4" w:space="0" w:color="auto"/>
              <w:left w:val="single" w:sz="4" w:space="0" w:color="auto"/>
              <w:bottom w:val="single" w:sz="4" w:space="0" w:color="auto"/>
              <w:right w:val="single" w:sz="4" w:space="0" w:color="auto"/>
            </w:tcBorders>
          </w:tcPr>
          <w:p w14:paraId="14311BCD" w14:textId="2B82BF3E" w:rsidR="007E46CA" w:rsidRPr="007E46CA" w:rsidRDefault="007E46CA" w:rsidP="007E46CA">
            <w:pPr>
              <w:spacing w:before="60" w:after="60"/>
              <w:rPr>
                <w:rFonts w:cs="Arial"/>
                <w:sz w:val="20"/>
                <w:szCs w:val="20"/>
              </w:rPr>
            </w:pPr>
          </w:p>
        </w:tc>
      </w:tr>
      <w:tr w:rsidR="007E46CA" w:rsidRPr="007E46CA" w14:paraId="1FB9C335"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2E479794" w14:textId="77777777" w:rsidR="007E46CA" w:rsidRPr="007E46CA" w:rsidRDefault="007E46CA" w:rsidP="007E46CA">
            <w:pPr>
              <w:spacing w:before="60" w:after="60" w:line="240" w:lineRule="auto"/>
              <w:rPr>
                <w:rFonts w:cs="Arial"/>
                <w:b/>
                <w:bCs/>
                <w:sz w:val="20"/>
                <w:szCs w:val="20"/>
              </w:rPr>
            </w:pPr>
            <w:r w:rsidRPr="007E46CA">
              <w:rPr>
                <w:rFonts w:cs="Arial"/>
                <w:b/>
                <w:bCs/>
                <w:sz w:val="20"/>
                <w:szCs w:val="20"/>
              </w:rPr>
              <w:t>Sicherung I</w:t>
            </w:r>
          </w:p>
        </w:tc>
        <w:tc>
          <w:tcPr>
            <w:tcW w:w="1560" w:type="dxa"/>
            <w:tcBorders>
              <w:top w:val="single" w:sz="4" w:space="0" w:color="auto"/>
              <w:left w:val="single" w:sz="4" w:space="0" w:color="auto"/>
              <w:bottom w:val="single" w:sz="4" w:space="0" w:color="auto"/>
              <w:right w:val="single" w:sz="4" w:space="0" w:color="auto"/>
            </w:tcBorders>
            <w:hideMark/>
          </w:tcPr>
          <w:p w14:paraId="0B8ECBC1" w14:textId="77777777" w:rsidR="007E46CA" w:rsidRPr="007E46CA" w:rsidRDefault="007E46CA" w:rsidP="007E46CA">
            <w:pPr>
              <w:spacing w:before="60" w:after="60"/>
              <w:rPr>
                <w:rFonts w:cs="Arial"/>
                <w:sz w:val="20"/>
                <w:szCs w:val="20"/>
              </w:rPr>
            </w:pPr>
            <w:r w:rsidRPr="007E46CA">
              <w:rPr>
                <w:rFonts w:cs="Arial"/>
                <w:sz w:val="20"/>
                <w:szCs w:val="20"/>
              </w:rPr>
              <w:t>10 Min.</w:t>
            </w:r>
          </w:p>
        </w:tc>
        <w:tc>
          <w:tcPr>
            <w:tcW w:w="4110" w:type="dxa"/>
            <w:tcBorders>
              <w:top w:val="single" w:sz="4" w:space="0" w:color="auto"/>
              <w:left w:val="single" w:sz="4" w:space="0" w:color="auto"/>
              <w:bottom w:val="single" w:sz="4" w:space="0" w:color="auto"/>
              <w:right w:val="single" w:sz="4" w:space="0" w:color="auto"/>
            </w:tcBorders>
            <w:hideMark/>
          </w:tcPr>
          <w:p w14:paraId="002B6D6E" w14:textId="77777777" w:rsidR="007E46CA" w:rsidRPr="007E46CA" w:rsidRDefault="007E46CA" w:rsidP="007E46CA">
            <w:pPr>
              <w:spacing w:before="60" w:after="60"/>
              <w:rPr>
                <w:sz w:val="20"/>
                <w:szCs w:val="20"/>
              </w:rPr>
            </w:pPr>
            <w:r w:rsidRPr="007E46CA">
              <w:rPr>
                <w:sz w:val="20"/>
                <w:szCs w:val="20"/>
              </w:rPr>
              <w:t>Besprechung der Ergebnisse</w:t>
            </w:r>
          </w:p>
        </w:tc>
        <w:tc>
          <w:tcPr>
            <w:tcW w:w="1701" w:type="dxa"/>
            <w:tcBorders>
              <w:top w:val="single" w:sz="4" w:space="0" w:color="auto"/>
              <w:left w:val="single" w:sz="4" w:space="0" w:color="auto"/>
              <w:bottom w:val="single" w:sz="4" w:space="0" w:color="auto"/>
              <w:right w:val="single" w:sz="4" w:space="0" w:color="auto"/>
            </w:tcBorders>
            <w:hideMark/>
          </w:tcPr>
          <w:p w14:paraId="1D11BEEC" w14:textId="77777777" w:rsidR="007E46CA" w:rsidRPr="007E46CA" w:rsidRDefault="007E46CA" w:rsidP="007E46CA">
            <w:pPr>
              <w:spacing w:before="60" w:after="60"/>
              <w:rPr>
                <w:rFonts w:cs="Arial"/>
                <w:sz w:val="20"/>
                <w:szCs w:val="20"/>
              </w:rPr>
            </w:pPr>
            <w:r w:rsidRPr="007E46CA">
              <w:rPr>
                <w:rFonts w:cs="Arial"/>
                <w:bCs/>
                <w:sz w:val="20"/>
                <w:szCs w:val="20"/>
              </w:rPr>
              <w:t>Unterrichtsgespräch</w:t>
            </w:r>
          </w:p>
        </w:tc>
        <w:tc>
          <w:tcPr>
            <w:tcW w:w="1842" w:type="dxa"/>
            <w:tcBorders>
              <w:top w:val="single" w:sz="4" w:space="0" w:color="auto"/>
              <w:left w:val="single" w:sz="4" w:space="0" w:color="auto"/>
              <w:bottom w:val="single" w:sz="4" w:space="0" w:color="auto"/>
              <w:right w:val="single" w:sz="4" w:space="0" w:color="auto"/>
            </w:tcBorders>
            <w:hideMark/>
          </w:tcPr>
          <w:p w14:paraId="4CD632C9" w14:textId="77777777" w:rsidR="007E46CA" w:rsidRPr="007E46CA" w:rsidRDefault="007E46CA" w:rsidP="007E46CA">
            <w:pPr>
              <w:spacing w:before="60" w:after="60"/>
              <w:rPr>
                <w:rFonts w:cs="Arial"/>
                <w:sz w:val="20"/>
                <w:szCs w:val="20"/>
              </w:rPr>
            </w:pPr>
            <w:r w:rsidRPr="007E46CA">
              <w:rPr>
                <w:rFonts w:cs="Arial"/>
                <w:sz w:val="20"/>
                <w:szCs w:val="20"/>
              </w:rPr>
              <w:t xml:space="preserve">Tafel </w:t>
            </w:r>
          </w:p>
        </w:tc>
        <w:tc>
          <w:tcPr>
            <w:tcW w:w="3267" w:type="dxa"/>
            <w:tcBorders>
              <w:top w:val="single" w:sz="4" w:space="0" w:color="auto"/>
              <w:left w:val="single" w:sz="4" w:space="0" w:color="auto"/>
              <w:bottom w:val="single" w:sz="4" w:space="0" w:color="auto"/>
              <w:right w:val="single" w:sz="4" w:space="0" w:color="auto"/>
            </w:tcBorders>
          </w:tcPr>
          <w:p w14:paraId="50672315" w14:textId="77777777" w:rsidR="007E46CA" w:rsidRPr="007E46CA" w:rsidRDefault="007E46CA" w:rsidP="007E46CA">
            <w:pPr>
              <w:spacing w:before="60" w:after="60"/>
              <w:rPr>
                <w:rFonts w:cs="Arial"/>
                <w:sz w:val="20"/>
                <w:szCs w:val="20"/>
              </w:rPr>
            </w:pPr>
          </w:p>
        </w:tc>
      </w:tr>
      <w:tr w:rsidR="007E46CA" w:rsidRPr="007E46CA" w14:paraId="0FE4022E"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34829548" w14:textId="77777777" w:rsidR="007E46CA" w:rsidRPr="007E46CA" w:rsidRDefault="007E46CA" w:rsidP="007E46CA">
            <w:pPr>
              <w:spacing w:before="60" w:after="60" w:line="240" w:lineRule="auto"/>
              <w:rPr>
                <w:rFonts w:cs="Arial"/>
                <w:b/>
                <w:bCs/>
                <w:sz w:val="20"/>
                <w:szCs w:val="20"/>
              </w:rPr>
            </w:pPr>
            <w:r w:rsidRPr="007E46CA">
              <w:rPr>
                <w:rFonts w:cs="Arial"/>
                <w:b/>
                <w:bCs/>
                <w:sz w:val="20"/>
                <w:szCs w:val="20"/>
              </w:rPr>
              <w:t>Planung II</w:t>
            </w:r>
          </w:p>
        </w:tc>
        <w:tc>
          <w:tcPr>
            <w:tcW w:w="1560" w:type="dxa"/>
            <w:tcBorders>
              <w:top w:val="single" w:sz="4" w:space="0" w:color="auto"/>
              <w:left w:val="single" w:sz="4" w:space="0" w:color="auto"/>
              <w:bottom w:val="single" w:sz="4" w:space="0" w:color="auto"/>
              <w:right w:val="single" w:sz="4" w:space="0" w:color="auto"/>
            </w:tcBorders>
            <w:hideMark/>
          </w:tcPr>
          <w:p w14:paraId="10A5BA82" w14:textId="77777777" w:rsidR="007E46CA" w:rsidRPr="007E46CA" w:rsidRDefault="007E46CA" w:rsidP="007E46CA">
            <w:pPr>
              <w:spacing w:before="60" w:after="60"/>
              <w:rPr>
                <w:rFonts w:cs="Arial"/>
                <w:sz w:val="20"/>
                <w:szCs w:val="20"/>
              </w:rPr>
            </w:pPr>
            <w:r w:rsidRPr="007E46CA">
              <w:rPr>
                <w:rFonts w:cs="Arial"/>
                <w:sz w:val="20"/>
                <w:szCs w:val="20"/>
              </w:rPr>
              <w:t>5 Min.</w:t>
            </w:r>
          </w:p>
        </w:tc>
        <w:tc>
          <w:tcPr>
            <w:tcW w:w="4110" w:type="dxa"/>
            <w:tcBorders>
              <w:top w:val="single" w:sz="4" w:space="0" w:color="auto"/>
              <w:left w:val="single" w:sz="4" w:space="0" w:color="auto"/>
              <w:bottom w:val="single" w:sz="4" w:space="0" w:color="auto"/>
              <w:right w:val="single" w:sz="4" w:space="0" w:color="auto"/>
            </w:tcBorders>
            <w:hideMark/>
          </w:tcPr>
          <w:p w14:paraId="40F0CE6A" w14:textId="77777777" w:rsidR="007E46CA" w:rsidRPr="007E46CA" w:rsidRDefault="007E46CA" w:rsidP="007E46CA">
            <w:pPr>
              <w:spacing w:before="60" w:after="60"/>
              <w:rPr>
                <w:sz w:val="20"/>
                <w:szCs w:val="20"/>
              </w:rPr>
            </w:pPr>
            <w:r w:rsidRPr="007E46CA">
              <w:rPr>
                <w:sz w:val="20"/>
                <w:szCs w:val="20"/>
              </w:rPr>
              <w:t xml:space="preserve">Rechnerische und grafische Lösung zur Frage </w:t>
            </w:r>
            <w:proofErr w:type="spellStart"/>
            <w:r w:rsidRPr="007E46CA">
              <w:rPr>
                <w:sz w:val="20"/>
                <w:szCs w:val="20"/>
              </w:rPr>
              <w:t>Make</w:t>
            </w:r>
            <w:proofErr w:type="spellEnd"/>
            <w:r w:rsidRPr="007E46CA">
              <w:rPr>
                <w:sz w:val="20"/>
                <w:szCs w:val="20"/>
              </w:rPr>
              <w:t xml:space="preserve"> </w:t>
            </w:r>
            <w:proofErr w:type="spellStart"/>
            <w:r w:rsidRPr="007E46CA">
              <w:rPr>
                <w:sz w:val="20"/>
                <w:szCs w:val="20"/>
              </w:rPr>
              <w:t>or</w:t>
            </w:r>
            <w:proofErr w:type="spellEnd"/>
            <w:r w:rsidRPr="007E46CA">
              <w:rPr>
                <w:sz w:val="20"/>
                <w:szCs w:val="20"/>
              </w:rPr>
              <w:t xml:space="preserve"> Buy werden gefordert. Organisation in Gruppen.</w:t>
            </w:r>
          </w:p>
        </w:tc>
        <w:tc>
          <w:tcPr>
            <w:tcW w:w="1701" w:type="dxa"/>
            <w:tcBorders>
              <w:top w:val="single" w:sz="4" w:space="0" w:color="auto"/>
              <w:left w:val="single" w:sz="4" w:space="0" w:color="auto"/>
              <w:bottom w:val="single" w:sz="4" w:space="0" w:color="auto"/>
              <w:right w:val="single" w:sz="4" w:space="0" w:color="auto"/>
            </w:tcBorders>
            <w:hideMark/>
          </w:tcPr>
          <w:p w14:paraId="712B9365" w14:textId="77777777" w:rsidR="007E46CA" w:rsidRPr="007E46CA" w:rsidRDefault="007E46CA" w:rsidP="007E46CA">
            <w:pPr>
              <w:spacing w:before="60" w:after="60"/>
              <w:rPr>
                <w:rFonts w:cs="Arial"/>
                <w:sz w:val="20"/>
                <w:szCs w:val="20"/>
              </w:rPr>
            </w:pPr>
            <w:r w:rsidRPr="007E46CA">
              <w:rPr>
                <w:rFonts w:cs="Arial"/>
                <w:bCs/>
                <w:sz w:val="20"/>
                <w:szCs w:val="20"/>
              </w:rPr>
              <w:t>Unterrichtsgespräch</w:t>
            </w:r>
          </w:p>
        </w:tc>
        <w:tc>
          <w:tcPr>
            <w:tcW w:w="1842" w:type="dxa"/>
            <w:tcBorders>
              <w:top w:val="single" w:sz="4" w:space="0" w:color="auto"/>
              <w:left w:val="single" w:sz="4" w:space="0" w:color="auto"/>
              <w:bottom w:val="single" w:sz="4" w:space="0" w:color="auto"/>
              <w:right w:val="single" w:sz="4" w:space="0" w:color="auto"/>
            </w:tcBorders>
            <w:hideMark/>
          </w:tcPr>
          <w:p w14:paraId="2FC27032" w14:textId="77777777" w:rsidR="007E46CA" w:rsidRPr="007E46CA" w:rsidRDefault="007E46CA" w:rsidP="007E46CA">
            <w:pPr>
              <w:spacing w:before="60" w:after="60"/>
              <w:rPr>
                <w:rFonts w:cs="Arial"/>
                <w:sz w:val="20"/>
                <w:szCs w:val="20"/>
              </w:rPr>
            </w:pPr>
            <w:r w:rsidRPr="007E46CA">
              <w:rPr>
                <w:rFonts w:cs="Arial"/>
                <w:sz w:val="20"/>
                <w:szCs w:val="20"/>
              </w:rPr>
              <w:t>Tafel</w:t>
            </w:r>
          </w:p>
        </w:tc>
        <w:tc>
          <w:tcPr>
            <w:tcW w:w="3267" w:type="dxa"/>
            <w:tcBorders>
              <w:top w:val="single" w:sz="4" w:space="0" w:color="auto"/>
              <w:left w:val="single" w:sz="4" w:space="0" w:color="auto"/>
              <w:bottom w:val="single" w:sz="4" w:space="0" w:color="auto"/>
              <w:right w:val="single" w:sz="4" w:space="0" w:color="auto"/>
            </w:tcBorders>
          </w:tcPr>
          <w:p w14:paraId="5156F439" w14:textId="77777777" w:rsidR="007E46CA" w:rsidRPr="007E46CA" w:rsidRDefault="007E46CA" w:rsidP="007E46CA">
            <w:pPr>
              <w:spacing w:before="60" w:after="60"/>
              <w:rPr>
                <w:rFonts w:cs="Arial"/>
                <w:sz w:val="20"/>
                <w:szCs w:val="20"/>
              </w:rPr>
            </w:pPr>
          </w:p>
        </w:tc>
      </w:tr>
      <w:tr w:rsidR="007E46CA" w:rsidRPr="00A142A5" w14:paraId="4C13AA6D"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39345F86" w14:textId="77777777" w:rsidR="007E46CA" w:rsidRPr="007E46CA" w:rsidRDefault="007E46CA" w:rsidP="007E46CA">
            <w:pPr>
              <w:spacing w:before="60" w:after="60" w:line="240" w:lineRule="auto"/>
              <w:rPr>
                <w:rFonts w:cs="Arial"/>
                <w:b/>
                <w:bCs/>
                <w:sz w:val="20"/>
                <w:szCs w:val="20"/>
              </w:rPr>
            </w:pPr>
            <w:r w:rsidRPr="007E46CA">
              <w:rPr>
                <w:rFonts w:cs="Arial"/>
                <w:b/>
                <w:bCs/>
                <w:sz w:val="20"/>
                <w:szCs w:val="20"/>
              </w:rPr>
              <w:t>Erarbeitung II (Arbeitsauftrag)</w:t>
            </w:r>
          </w:p>
        </w:tc>
        <w:tc>
          <w:tcPr>
            <w:tcW w:w="1560" w:type="dxa"/>
            <w:tcBorders>
              <w:top w:val="single" w:sz="4" w:space="0" w:color="auto"/>
              <w:left w:val="single" w:sz="4" w:space="0" w:color="auto"/>
              <w:bottom w:val="single" w:sz="4" w:space="0" w:color="auto"/>
              <w:right w:val="single" w:sz="4" w:space="0" w:color="auto"/>
            </w:tcBorders>
            <w:hideMark/>
          </w:tcPr>
          <w:p w14:paraId="29417617" w14:textId="77777777" w:rsidR="007E46CA" w:rsidRPr="007E46CA" w:rsidRDefault="007E46CA" w:rsidP="007E46CA">
            <w:pPr>
              <w:spacing w:before="60" w:after="60"/>
              <w:rPr>
                <w:rFonts w:cs="Arial"/>
                <w:sz w:val="20"/>
                <w:szCs w:val="20"/>
              </w:rPr>
            </w:pPr>
            <w:r w:rsidRPr="007E46CA">
              <w:rPr>
                <w:rFonts w:cs="Arial"/>
                <w:sz w:val="20"/>
                <w:szCs w:val="20"/>
              </w:rPr>
              <w:t>25 Min.</w:t>
            </w:r>
          </w:p>
        </w:tc>
        <w:tc>
          <w:tcPr>
            <w:tcW w:w="4110" w:type="dxa"/>
            <w:tcBorders>
              <w:top w:val="single" w:sz="4" w:space="0" w:color="auto"/>
              <w:left w:val="single" w:sz="4" w:space="0" w:color="auto"/>
              <w:bottom w:val="single" w:sz="4" w:space="0" w:color="auto"/>
              <w:right w:val="single" w:sz="4" w:space="0" w:color="auto"/>
            </w:tcBorders>
            <w:hideMark/>
          </w:tcPr>
          <w:p w14:paraId="4F5C2519" w14:textId="19929B0F" w:rsidR="007E46CA" w:rsidRPr="007E46CA" w:rsidRDefault="007E46CA" w:rsidP="007E46CA">
            <w:pPr>
              <w:spacing w:before="60" w:after="60"/>
              <w:rPr>
                <w:rFonts w:cs="Arial"/>
                <w:sz w:val="20"/>
                <w:szCs w:val="20"/>
              </w:rPr>
            </w:pPr>
            <w:r w:rsidRPr="007E46CA">
              <w:rPr>
                <w:sz w:val="20"/>
                <w:szCs w:val="20"/>
              </w:rPr>
              <w:t xml:space="preserve">Die </w:t>
            </w:r>
            <w:r w:rsidR="003E7F2F">
              <w:rPr>
                <w:sz w:val="20"/>
                <w:szCs w:val="20"/>
              </w:rPr>
              <w:t>Schülerinnen und Schüler</w:t>
            </w:r>
            <w:r w:rsidRPr="007E46CA">
              <w:rPr>
                <w:sz w:val="20"/>
                <w:szCs w:val="20"/>
              </w:rPr>
              <w:t xml:space="preserve"> erarbeiten in arbeitsteiligen Gruppen die Kosten eines Angebots und der Eigenfertigung.</w:t>
            </w:r>
          </w:p>
        </w:tc>
        <w:tc>
          <w:tcPr>
            <w:tcW w:w="1701" w:type="dxa"/>
            <w:tcBorders>
              <w:top w:val="single" w:sz="4" w:space="0" w:color="auto"/>
              <w:left w:val="single" w:sz="4" w:space="0" w:color="auto"/>
              <w:bottom w:val="single" w:sz="4" w:space="0" w:color="auto"/>
              <w:right w:val="single" w:sz="4" w:space="0" w:color="auto"/>
            </w:tcBorders>
            <w:hideMark/>
          </w:tcPr>
          <w:p w14:paraId="1D081AA2" w14:textId="77777777" w:rsidR="007E46CA" w:rsidRPr="007E46CA" w:rsidRDefault="007E46CA" w:rsidP="007E46CA">
            <w:pPr>
              <w:spacing w:before="60" w:after="60"/>
              <w:rPr>
                <w:rFonts w:cs="Arial"/>
                <w:sz w:val="20"/>
                <w:szCs w:val="20"/>
              </w:rPr>
            </w:pPr>
            <w:r w:rsidRPr="007E46CA">
              <w:rPr>
                <w:rFonts w:cs="Arial"/>
                <w:sz w:val="20"/>
                <w:szCs w:val="20"/>
              </w:rPr>
              <w:t>Gruppenarbeit</w:t>
            </w:r>
          </w:p>
        </w:tc>
        <w:tc>
          <w:tcPr>
            <w:tcW w:w="1842" w:type="dxa"/>
            <w:tcBorders>
              <w:top w:val="single" w:sz="4" w:space="0" w:color="auto"/>
              <w:left w:val="single" w:sz="4" w:space="0" w:color="auto"/>
              <w:bottom w:val="single" w:sz="4" w:space="0" w:color="auto"/>
              <w:right w:val="single" w:sz="4" w:space="0" w:color="auto"/>
            </w:tcBorders>
            <w:hideMark/>
          </w:tcPr>
          <w:p w14:paraId="1B127A8D" w14:textId="77777777" w:rsidR="003E7F2F" w:rsidRDefault="007E46CA" w:rsidP="007E46CA">
            <w:pPr>
              <w:spacing w:before="60" w:after="60"/>
              <w:rPr>
                <w:rFonts w:cs="Arial"/>
                <w:sz w:val="20"/>
                <w:szCs w:val="20"/>
                <w:lang w:val="en-US"/>
              </w:rPr>
            </w:pPr>
            <w:r w:rsidRPr="007E46CA">
              <w:rPr>
                <w:rFonts w:cs="Arial"/>
                <w:sz w:val="20"/>
                <w:szCs w:val="20"/>
                <w:lang w:val="en-US"/>
              </w:rPr>
              <w:t xml:space="preserve">PC, </w:t>
            </w:r>
          </w:p>
          <w:p w14:paraId="5AF27791" w14:textId="493BED7C" w:rsidR="007E46CA" w:rsidRPr="007E46CA" w:rsidRDefault="007E46CA" w:rsidP="007E46CA">
            <w:pPr>
              <w:spacing w:before="60" w:after="60"/>
              <w:rPr>
                <w:rFonts w:cs="Arial"/>
                <w:sz w:val="20"/>
                <w:szCs w:val="20"/>
                <w:lang w:val="en-US"/>
              </w:rPr>
            </w:pPr>
            <w:r w:rsidRPr="007E46CA">
              <w:rPr>
                <w:rFonts w:cs="Arial"/>
                <w:sz w:val="20"/>
                <w:szCs w:val="20"/>
                <w:lang w:val="en-US"/>
              </w:rPr>
              <w:t>Microsoft Excel</w:t>
            </w:r>
          </w:p>
        </w:tc>
        <w:tc>
          <w:tcPr>
            <w:tcW w:w="3267" w:type="dxa"/>
            <w:tcBorders>
              <w:top w:val="single" w:sz="4" w:space="0" w:color="auto"/>
              <w:left w:val="single" w:sz="4" w:space="0" w:color="auto"/>
              <w:bottom w:val="single" w:sz="4" w:space="0" w:color="auto"/>
              <w:right w:val="single" w:sz="4" w:space="0" w:color="auto"/>
            </w:tcBorders>
          </w:tcPr>
          <w:p w14:paraId="22E1D0CA" w14:textId="77777777" w:rsidR="007E46CA" w:rsidRPr="007E46CA" w:rsidRDefault="007E46CA" w:rsidP="007E46CA">
            <w:pPr>
              <w:spacing w:before="60" w:after="60"/>
              <w:rPr>
                <w:rFonts w:cs="Arial"/>
                <w:sz w:val="20"/>
                <w:szCs w:val="20"/>
                <w:lang w:val="en-US"/>
              </w:rPr>
            </w:pPr>
          </w:p>
        </w:tc>
      </w:tr>
      <w:tr w:rsidR="007E46CA" w:rsidRPr="00A142A5" w14:paraId="127B52E6"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297DF7A8" w14:textId="77777777" w:rsidR="007E46CA" w:rsidRPr="007E46CA" w:rsidRDefault="007E46CA" w:rsidP="007E46CA">
            <w:pPr>
              <w:spacing w:before="60" w:after="60" w:line="240" w:lineRule="auto"/>
              <w:rPr>
                <w:rFonts w:cs="Arial"/>
                <w:b/>
                <w:bCs/>
                <w:sz w:val="20"/>
                <w:szCs w:val="20"/>
              </w:rPr>
            </w:pPr>
            <w:r w:rsidRPr="007E46CA">
              <w:rPr>
                <w:rFonts w:cs="Arial"/>
                <w:b/>
                <w:bCs/>
                <w:sz w:val="20"/>
                <w:szCs w:val="20"/>
              </w:rPr>
              <w:t>Sicherung II</w:t>
            </w:r>
          </w:p>
        </w:tc>
        <w:tc>
          <w:tcPr>
            <w:tcW w:w="1560" w:type="dxa"/>
            <w:tcBorders>
              <w:top w:val="single" w:sz="4" w:space="0" w:color="auto"/>
              <w:left w:val="single" w:sz="4" w:space="0" w:color="auto"/>
              <w:bottom w:val="single" w:sz="4" w:space="0" w:color="auto"/>
              <w:right w:val="single" w:sz="4" w:space="0" w:color="auto"/>
            </w:tcBorders>
            <w:hideMark/>
          </w:tcPr>
          <w:p w14:paraId="6092BCA0" w14:textId="77777777" w:rsidR="007E46CA" w:rsidRPr="007E46CA" w:rsidRDefault="007E46CA" w:rsidP="007E46CA">
            <w:pPr>
              <w:spacing w:before="60" w:after="60"/>
              <w:rPr>
                <w:rFonts w:cs="Arial"/>
                <w:sz w:val="20"/>
                <w:szCs w:val="20"/>
              </w:rPr>
            </w:pPr>
            <w:r w:rsidRPr="007E46CA">
              <w:rPr>
                <w:rFonts w:cs="Arial"/>
                <w:sz w:val="20"/>
                <w:szCs w:val="20"/>
              </w:rPr>
              <w:t>10 Min.</w:t>
            </w:r>
          </w:p>
        </w:tc>
        <w:tc>
          <w:tcPr>
            <w:tcW w:w="4110" w:type="dxa"/>
            <w:tcBorders>
              <w:top w:val="single" w:sz="4" w:space="0" w:color="auto"/>
              <w:left w:val="single" w:sz="4" w:space="0" w:color="auto"/>
              <w:bottom w:val="single" w:sz="4" w:space="0" w:color="auto"/>
              <w:right w:val="single" w:sz="4" w:space="0" w:color="auto"/>
            </w:tcBorders>
            <w:hideMark/>
          </w:tcPr>
          <w:p w14:paraId="785B22BC" w14:textId="3BFEC91C" w:rsidR="007E46CA" w:rsidRPr="007E46CA" w:rsidRDefault="007E46CA" w:rsidP="00164A97">
            <w:pPr>
              <w:spacing w:before="60" w:after="60"/>
              <w:rPr>
                <w:rFonts w:cs="Arial"/>
                <w:sz w:val="20"/>
                <w:szCs w:val="20"/>
              </w:rPr>
            </w:pPr>
            <w:r w:rsidRPr="007E46CA">
              <w:rPr>
                <w:sz w:val="20"/>
                <w:szCs w:val="20"/>
              </w:rPr>
              <w:t xml:space="preserve">Die Gruppen tauschen sich mit den Vergleichsgruppen aus, stimmen die Ergebnisse ab und einigen sich auf eine </w:t>
            </w:r>
            <w:proofErr w:type="spellStart"/>
            <w:r w:rsidRPr="007E46CA">
              <w:rPr>
                <w:sz w:val="20"/>
                <w:szCs w:val="20"/>
              </w:rPr>
              <w:t>Präsenta</w:t>
            </w:r>
            <w:r w:rsidR="00164A97">
              <w:rPr>
                <w:sz w:val="20"/>
                <w:szCs w:val="20"/>
              </w:rPr>
              <w:t>-tio</w:t>
            </w:r>
            <w:r w:rsidRPr="007E46CA">
              <w:rPr>
                <w:sz w:val="20"/>
                <w:szCs w:val="20"/>
              </w:rPr>
              <w:t>nsvorlage</w:t>
            </w:r>
            <w:proofErr w:type="spellEnd"/>
            <w:r w:rsidRPr="007E46CA">
              <w:rPr>
                <w:sz w:val="20"/>
                <w:szCs w:val="20"/>
              </w:rPr>
              <w:t>.</w:t>
            </w:r>
          </w:p>
        </w:tc>
        <w:tc>
          <w:tcPr>
            <w:tcW w:w="1701" w:type="dxa"/>
            <w:tcBorders>
              <w:top w:val="single" w:sz="4" w:space="0" w:color="auto"/>
              <w:left w:val="single" w:sz="4" w:space="0" w:color="auto"/>
              <w:bottom w:val="single" w:sz="4" w:space="0" w:color="auto"/>
              <w:right w:val="single" w:sz="4" w:space="0" w:color="auto"/>
            </w:tcBorders>
            <w:hideMark/>
          </w:tcPr>
          <w:p w14:paraId="5B50739E" w14:textId="77777777" w:rsidR="007E46CA" w:rsidRPr="007E46CA" w:rsidRDefault="007E46CA" w:rsidP="007E46CA">
            <w:pPr>
              <w:spacing w:before="60" w:after="60"/>
              <w:rPr>
                <w:rFonts w:cs="Arial"/>
                <w:sz w:val="20"/>
                <w:szCs w:val="20"/>
              </w:rPr>
            </w:pPr>
            <w:r w:rsidRPr="007E46CA">
              <w:rPr>
                <w:rFonts w:cs="Arial"/>
                <w:sz w:val="20"/>
                <w:szCs w:val="20"/>
              </w:rPr>
              <w:t>Gruppenarbeit</w:t>
            </w:r>
          </w:p>
        </w:tc>
        <w:tc>
          <w:tcPr>
            <w:tcW w:w="1842" w:type="dxa"/>
            <w:tcBorders>
              <w:top w:val="single" w:sz="4" w:space="0" w:color="auto"/>
              <w:left w:val="single" w:sz="4" w:space="0" w:color="auto"/>
              <w:bottom w:val="single" w:sz="4" w:space="0" w:color="auto"/>
              <w:right w:val="single" w:sz="4" w:space="0" w:color="auto"/>
            </w:tcBorders>
            <w:hideMark/>
          </w:tcPr>
          <w:p w14:paraId="3BD2C41D" w14:textId="77777777" w:rsidR="003E7F2F" w:rsidRDefault="007E46CA" w:rsidP="007E46CA">
            <w:pPr>
              <w:spacing w:before="60" w:after="60"/>
              <w:rPr>
                <w:rFonts w:cs="Arial"/>
                <w:sz w:val="20"/>
                <w:szCs w:val="20"/>
                <w:lang w:val="en-US"/>
              </w:rPr>
            </w:pPr>
            <w:r w:rsidRPr="007E46CA">
              <w:rPr>
                <w:rFonts w:cs="Arial"/>
                <w:sz w:val="20"/>
                <w:szCs w:val="20"/>
                <w:lang w:val="en-US"/>
              </w:rPr>
              <w:t>PC,</w:t>
            </w:r>
          </w:p>
          <w:p w14:paraId="38704ED6" w14:textId="1FBA4D80" w:rsidR="007E46CA" w:rsidRPr="007E46CA" w:rsidRDefault="007E46CA" w:rsidP="007E46CA">
            <w:pPr>
              <w:spacing w:before="60" w:after="60"/>
              <w:rPr>
                <w:rFonts w:cs="Arial"/>
                <w:sz w:val="20"/>
                <w:szCs w:val="20"/>
                <w:lang w:val="en-US"/>
              </w:rPr>
            </w:pPr>
            <w:r w:rsidRPr="007E46CA">
              <w:rPr>
                <w:rFonts w:cs="Arial"/>
                <w:sz w:val="20"/>
                <w:szCs w:val="20"/>
                <w:lang w:val="en-US"/>
              </w:rPr>
              <w:t>Microsoft Excel</w:t>
            </w:r>
          </w:p>
        </w:tc>
        <w:tc>
          <w:tcPr>
            <w:tcW w:w="3267" w:type="dxa"/>
            <w:tcBorders>
              <w:top w:val="single" w:sz="4" w:space="0" w:color="auto"/>
              <w:left w:val="single" w:sz="4" w:space="0" w:color="auto"/>
              <w:bottom w:val="single" w:sz="4" w:space="0" w:color="auto"/>
              <w:right w:val="single" w:sz="4" w:space="0" w:color="auto"/>
            </w:tcBorders>
          </w:tcPr>
          <w:p w14:paraId="478D4ACC" w14:textId="77777777" w:rsidR="007E46CA" w:rsidRPr="007E46CA" w:rsidRDefault="007E46CA" w:rsidP="007E46CA">
            <w:pPr>
              <w:spacing w:before="60" w:after="60"/>
              <w:rPr>
                <w:rFonts w:cs="Arial"/>
                <w:sz w:val="20"/>
                <w:szCs w:val="20"/>
                <w:lang w:val="en-US"/>
              </w:rPr>
            </w:pPr>
          </w:p>
        </w:tc>
      </w:tr>
      <w:tr w:rsidR="007E46CA" w:rsidRPr="007E46CA" w14:paraId="29A62444"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2027EC6A" w14:textId="77777777" w:rsidR="007E46CA" w:rsidRPr="007E46CA" w:rsidRDefault="007E46CA" w:rsidP="007E46CA">
            <w:pPr>
              <w:spacing w:before="60" w:after="60" w:line="240" w:lineRule="auto"/>
              <w:rPr>
                <w:rFonts w:cs="Arial"/>
                <w:b/>
                <w:bCs/>
                <w:sz w:val="20"/>
                <w:szCs w:val="20"/>
              </w:rPr>
            </w:pPr>
            <w:r w:rsidRPr="007E46CA">
              <w:rPr>
                <w:rFonts w:cs="Arial"/>
                <w:b/>
                <w:bCs/>
                <w:sz w:val="20"/>
                <w:szCs w:val="20"/>
              </w:rPr>
              <w:t>Präsentation</w:t>
            </w:r>
          </w:p>
        </w:tc>
        <w:tc>
          <w:tcPr>
            <w:tcW w:w="1560" w:type="dxa"/>
            <w:tcBorders>
              <w:top w:val="single" w:sz="4" w:space="0" w:color="auto"/>
              <w:left w:val="single" w:sz="4" w:space="0" w:color="auto"/>
              <w:bottom w:val="single" w:sz="4" w:space="0" w:color="auto"/>
              <w:right w:val="single" w:sz="4" w:space="0" w:color="auto"/>
            </w:tcBorders>
            <w:hideMark/>
          </w:tcPr>
          <w:p w14:paraId="36A57474" w14:textId="77777777" w:rsidR="007E46CA" w:rsidRPr="007E46CA" w:rsidRDefault="007E46CA" w:rsidP="007E46CA">
            <w:pPr>
              <w:spacing w:before="60" w:after="60"/>
              <w:rPr>
                <w:rFonts w:cs="Arial"/>
                <w:sz w:val="20"/>
                <w:szCs w:val="20"/>
              </w:rPr>
            </w:pPr>
            <w:r w:rsidRPr="007E46CA">
              <w:rPr>
                <w:rFonts w:cs="Arial"/>
                <w:sz w:val="20"/>
                <w:szCs w:val="20"/>
              </w:rPr>
              <w:t>15 Min.</w:t>
            </w:r>
          </w:p>
        </w:tc>
        <w:tc>
          <w:tcPr>
            <w:tcW w:w="4110" w:type="dxa"/>
            <w:tcBorders>
              <w:top w:val="single" w:sz="4" w:space="0" w:color="auto"/>
              <w:left w:val="single" w:sz="4" w:space="0" w:color="auto"/>
              <w:bottom w:val="single" w:sz="4" w:space="0" w:color="auto"/>
              <w:right w:val="single" w:sz="4" w:space="0" w:color="auto"/>
            </w:tcBorders>
            <w:hideMark/>
          </w:tcPr>
          <w:p w14:paraId="047146BC" w14:textId="1FEF11EC" w:rsidR="007E46CA" w:rsidRPr="007E46CA" w:rsidRDefault="007E46CA" w:rsidP="007E46CA">
            <w:pPr>
              <w:spacing w:before="60" w:after="60"/>
              <w:rPr>
                <w:rFonts w:cs="Arial"/>
                <w:sz w:val="20"/>
                <w:szCs w:val="20"/>
              </w:rPr>
            </w:pPr>
            <w:r w:rsidRPr="007E46CA">
              <w:rPr>
                <w:sz w:val="20"/>
                <w:szCs w:val="20"/>
              </w:rPr>
              <w:t xml:space="preserve">Die </w:t>
            </w:r>
            <w:r w:rsidR="003E7F2F">
              <w:rPr>
                <w:sz w:val="20"/>
                <w:szCs w:val="20"/>
              </w:rPr>
              <w:t>Schülerinnen und Schüler</w:t>
            </w:r>
            <w:r w:rsidRPr="007E46CA">
              <w:rPr>
                <w:sz w:val="20"/>
                <w:szCs w:val="20"/>
              </w:rPr>
              <w:t xml:space="preserve"> stellen ihre Ergebnisse vor und treffen eine kostenorientierte Entscheidung.</w:t>
            </w:r>
          </w:p>
        </w:tc>
        <w:tc>
          <w:tcPr>
            <w:tcW w:w="1701" w:type="dxa"/>
            <w:tcBorders>
              <w:top w:val="single" w:sz="4" w:space="0" w:color="auto"/>
              <w:left w:val="single" w:sz="4" w:space="0" w:color="auto"/>
              <w:bottom w:val="single" w:sz="4" w:space="0" w:color="auto"/>
              <w:right w:val="single" w:sz="4" w:space="0" w:color="auto"/>
            </w:tcBorders>
            <w:hideMark/>
          </w:tcPr>
          <w:p w14:paraId="08B33D71" w14:textId="77777777" w:rsidR="007E46CA" w:rsidRPr="007E46CA" w:rsidRDefault="007E46CA" w:rsidP="007E46CA">
            <w:pPr>
              <w:spacing w:before="60" w:after="60"/>
              <w:rPr>
                <w:rFonts w:cs="Arial"/>
                <w:sz w:val="20"/>
                <w:szCs w:val="20"/>
              </w:rPr>
            </w:pPr>
            <w:r w:rsidRPr="007E46CA">
              <w:rPr>
                <w:rFonts w:cs="Arial"/>
                <w:sz w:val="20"/>
                <w:szCs w:val="20"/>
              </w:rPr>
              <w:t>Vortrag / Unterrichtsgespräch</w:t>
            </w:r>
          </w:p>
        </w:tc>
        <w:tc>
          <w:tcPr>
            <w:tcW w:w="1842" w:type="dxa"/>
            <w:tcBorders>
              <w:top w:val="single" w:sz="4" w:space="0" w:color="auto"/>
              <w:left w:val="single" w:sz="4" w:space="0" w:color="auto"/>
              <w:bottom w:val="single" w:sz="4" w:space="0" w:color="auto"/>
              <w:right w:val="single" w:sz="4" w:space="0" w:color="auto"/>
            </w:tcBorders>
            <w:hideMark/>
          </w:tcPr>
          <w:p w14:paraId="5F48D2CB" w14:textId="77777777" w:rsidR="007E46CA" w:rsidRPr="007E46CA" w:rsidRDefault="007E46CA" w:rsidP="007E46CA">
            <w:pPr>
              <w:spacing w:before="60" w:after="60"/>
              <w:rPr>
                <w:rFonts w:cs="Arial"/>
                <w:sz w:val="20"/>
                <w:szCs w:val="20"/>
              </w:rPr>
            </w:pPr>
            <w:r w:rsidRPr="007E46CA">
              <w:rPr>
                <w:rFonts w:cs="Arial"/>
                <w:sz w:val="20"/>
                <w:szCs w:val="20"/>
              </w:rPr>
              <w:t xml:space="preserve">Metaplanwand, </w:t>
            </w:r>
            <w:proofErr w:type="spellStart"/>
            <w:r w:rsidRPr="007E46CA">
              <w:rPr>
                <w:rFonts w:cs="Arial"/>
                <w:sz w:val="20"/>
                <w:szCs w:val="20"/>
              </w:rPr>
              <w:t>Beamer</w:t>
            </w:r>
            <w:proofErr w:type="spellEnd"/>
          </w:p>
        </w:tc>
        <w:tc>
          <w:tcPr>
            <w:tcW w:w="3267" w:type="dxa"/>
            <w:tcBorders>
              <w:top w:val="single" w:sz="4" w:space="0" w:color="auto"/>
              <w:left w:val="single" w:sz="4" w:space="0" w:color="auto"/>
              <w:bottom w:val="single" w:sz="4" w:space="0" w:color="auto"/>
              <w:right w:val="single" w:sz="4" w:space="0" w:color="auto"/>
            </w:tcBorders>
          </w:tcPr>
          <w:p w14:paraId="07CB9F2D" w14:textId="77777777" w:rsidR="007E46CA" w:rsidRPr="007E46CA" w:rsidRDefault="007E46CA" w:rsidP="007E46CA">
            <w:pPr>
              <w:spacing w:before="60" w:after="60"/>
              <w:rPr>
                <w:rFonts w:cs="Arial"/>
                <w:sz w:val="20"/>
                <w:szCs w:val="20"/>
              </w:rPr>
            </w:pPr>
          </w:p>
        </w:tc>
      </w:tr>
      <w:tr w:rsidR="007E46CA" w:rsidRPr="007E46CA" w14:paraId="76D757B5" w14:textId="77777777" w:rsidTr="00D60124">
        <w:tc>
          <w:tcPr>
            <w:tcW w:w="1560" w:type="dxa"/>
            <w:tcBorders>
              <w:top w:val="single" w:sz="4" w:space="0" w:color="auto"/>
              <w:left w:val="single" w:sz="4" w:space="0" w:color="auto"/>
              <w:bottom w:val="single" w:sz="4" w:space="0" w:color="auto"/>
              <w:right w:val="single" w:sz="4" w:space="0" w:color="auto"/>
            </w:tcBorders>
            <w:hideMark/>
          </w:tcPr>
          <w:p w14:paraId="65CA10E7" w14:textId="77777777" w:rsidR="007E46CA" w:rsidRPr="007E46CA" w:rsidRDefault="007E46CA" w:rsidP="007E46CA">
            <w:pPr>
              <w:spacing w:before="60" w:after="60" w:line="240" w:lineRule="auto"/>
              <w:rPr>
                <w:rFonts w:cs="Arial"/>
                <w:b/>
                <w:bCs/>
                <w:sz w:val="20"/>
                <w:szCs w:val="20"/>
              </w:rPr>
            </w:pPr>
            <w:r w:rsidRPr="007E46CA">
              <w:rPr>
                <w:rFonts w:cs="Arial"/>
                <w:b/>
                <w:bCs/>
                <w:sz w:val="20"/>
                <w:szCs w:val="20"/>
              </w:rPr>
              <w:t>Bewertung</w:t>
            </w:r>
          </w:p>
        </w:tc>
        <w:tc>
          <w:tcPr>
            <w:tcW w:w="1560" w:type="dxa"/>
            <w:tcBorders>
              <w:top w:val="single" w:sz="4" w:space="0" w:color="auto"/>
              <w:left w:val="single" w:sz="4" w:space="0" w:color="auto"/>
              <w:bottom w:val="single" w:sz="4" w:space="0" w:color="auto"/>
              <w:right w:val="single" w:sz="4" w:space="0" w:color="auto"/>
            </w:tcBorders>
            <w:hideMark/>
          </w:tcPr>
          <w:p w14:paraId="13F763B5" w14:textId="77777777" w:rsidR="007E46CA" w:rsidRPr="007E46CA" w:rsidRDefault="007E46CA" w:rsidP="007E46CA">
            <w:pPr>
              <w:spacing w:before="60" w:after="60"/>
              <w:rPr>
                <w:sz w:val="20"/>
                <w:szCs w:val="20"/>
              </w:rPr>
            </w:pPr>
            <w:r w:rsidRPr="007E46CA">
              <w:rPr>
                <w:sz w:val="20"/>
                <w:szCs w:val="20"/>
              </w:rPr>
              <w:t>5 Min.</w:t>
            </w:r>
          </w:p>
        </w:tc>
        <w:tc>
          <w:tcPr>
            <w:tcW w:w="4110" w:type="dxa"/>
            <w:tcBorders>
              <w:top w:val="single" w:sz="4" w:space="0" w:color="auto"/>
              <w:left w:val="single" w:sz="4" w:space="0" w:color="auto"/>
              <w:bottom w:val="single" w:sz="4" w:space="0" w:color="auto"/>
              <w:right w:val="single" w:sz="4" w:space="0" w:color="auto"/>
            </w:tcBorders>
            <w:hideMark/>
          </w:tcPr>
          <w:p w14:paraId="14B8DEEA" w14:textId="387601F3" w:rsidR="007E46CA" w:rsidRPr="007E46CA" w:rsidRDefault="007E46CA" w:rsidP="007E46CA">
            <w:pPr>
              <w:spacing w:before="60" w:after="60"/>
              <w:rPr>
                <w:sz w:val="20"/>
                <w:szCs w:val="20"/>
              </w:rPr>
            </w:pPr>
            <w:r w:rsidRPr="007E46CA">
              <w:rPr>
                <w:sz w:val="20"/>
                <w:szCs w:val="20"/>
              </w:rPr>
              <w:t>Empfehlungen werden an die Geschäftsleitung weitergegeben. Ist eine kostenorientierte Entscheidung ausreichend?</w:t>
            </w:r>
          </w:p>
        </w:tc>
        <w:tc>
          <w:tcPr>
            <w:tcW w:w="1701" w:type="dxa"/>
            <w:tcBorders>
              <w:top w:val="single" w:sz="4" w:space="0" w:color="auto"/>
              <w:left w:val="single" w:sz="4" w:space="0" w:color="auto"/>
              <w:bottom w:val="single" w:sz="4" w:space="0" w:color="auto"/>
              <w:right w:val="single" w:sz="4" w:space="0" w:color="auto"/>
            </w:tcBorders>
            <w:hideMark/>
          </w:tcPr>
          <w:p w14:paraId="134C676A" w14:textId="77777777" w:rsidR="007E46CA" w:rsidRPr="007E46CA" w:rsidRDefault="007E46CA" w:rsidP="007E46CA">
            <w:pPr>
              <w:spacing w:before="60" w:after="60"/>
              <w:rPr>
                <w:rFonts w:cs="Arial"/>
                <w:sz w:val="20"/>
                <w:szCs w:val="20"/>
              </w:rPr>
            </w:pPr>
            <w:r w:rsidRPr="007E46CA">
              <w:rPr>
                <w:rFonts w:cs="Arial"/>
                <w:sz w:val="20"/>
                <w:szCs w:val="20"/>
              </w:rPr>
              <w:t>Unterrichtsgespräch</w:t>
            </w:r>
          </w:p>
        </w:tc>
        <w:tc>
          <w:tcPr>
            <w:tcW w:w="1842" w:type="dxa"/>
            <w:tcBorders>
              <w:top w:val="single" w:sz="4" w:space="0" w:color="auto"/>
              <w:left w:val="single" w:sz="4" w:space="0" w:color="auto"/>
              <w:bottom w:val="single" w:sz="4" w:space="0" w:color="auto"/>
              <w:right w:val="single" w:sz="4" w:space="0" w:color="auto"/>
            </w:tcBorders>
          </w:tcPr>
          <w:p w14:paraId="75280E05" w14:textId="77777777" w:rsidR="007E46CA" w:rsidRPr="007E46CA" w:rsidRDefault="007E46CA" w:rsidP="007E46CA">
            <w:pPr>
              <w:spacing w:before="60" w:after="60"/>
              <w:rPr>
                <w:rFonts w:cs="Arial"/>
                <w:sz w:val="20"/>
                <w:szCs w:val="20"/>
              </w:rPr>
            </w:pPr>
          </w:p>
        </w:tc>
        <w:tc>
          <w:tcPr>
            <w:tcW w:w="3267" w:type="dxa"/>
            <w:tcBorders>
              <w:top w:val="single" w:sz="4" w:space="0" w:color="auto"/>
              <w:left w:val="single" w:sz="4" w:space="0" w:color="auto"/>
              <w:bottom w:val="single" w:sz="4" w:space="0" w:color="auto"/>
              <w:right w:val="single" w:sz="4" w:space="0" w:color="auto"/>
            </w:tcBorders>
          </w:tcPr>
          <w:p w14:paraId="1CAEBEB8" w14:textId="77777777" w:rsidR="007E46CA" w:rsidRPr="007E46CA" w:rsidRDefault="007E46CA" w:rsidP="007E46CA">
            <w:pPr>
              <w:spacing w:before="60" w:after="60"/>
              <w:rPr>
                <w:rFonts w:cs="Arial"/>
                <w:sz w:val="20"/>
                <w:szCs w:val="20"/>
              </w:rPr>
            </w:pPr>
          </w:p>
        </w:tc>
      </w:tr>
    </w:tbl>
    <w:p w14:paraId="535752AA" w14:textId="77777777" w:rsidR="001C396B" w:rsidRDefault="001C396B" w:rsidP="007E46CA"/>
    <w:p w14:paraId="3E4CA3CE" w14:textId="3A6FE996" w:rsidR="007E46CA" w:rsidRPr="007E46CA" w:rsidRDefault="007E46CA" w:rsidP="007E46CA">
      <w:pPr>
        <w:sectPr w:rsidR="007E46CA" w:rsidRPr="007E46CA" w:rsidSect="008E3A0F">
          <w:headerReference w:type="default" r:id="rId10"/>
          <w:footerReference w:type="default" r:id="rId11"/>
          <w:pgSz w:w="16838" w:h="11906" w:orient="landscape"/>
          <w:pgMar w:top="1417" w:right="1417" w:bottom="1416" w:left="1134" w:header="1701" w:footer="283" w:gutter="0"/>
          <w:cols w:space="720"/>
          <w:docGrid w:linePitch="299"/>
        </w:sectPr>
      </w:pPr>
    </w:p>
    <w:p w14:paraId="1D34E2CA" w14:textId="40EFC005" w:rsidR="007E46CA" w:rsidRPr="007E46CA" w:rsidRDefault="003E7F2F" w:rsidP="001C396B">
      <w:pPr>
        <w:spacing w:before="360" w:after="120"/>
        <w:rPr>
          <w:b/>
          <w:color w:val="004F86"/>
          <w:sz w:val="28"/>
          <w:szCs w:val="28"/>
        </w:rPr>
      </w:pPr>
      <w:r>
        <w:rPr>
          <w:b/>
          <w:color w:val="004F86"/>
          <w:sz w:val="28"/>
          <w:szCs w:val="28"/>
        </w:rPr>
        <w:lastRenderedPageBreak/>
        <w:t>Anmerkungen zum Unterrichtsverlauf</w:t>
      </w:r>
    </w:p>
    <w:p w14:paraId="10ED27C4" w14:textId="77777777" w:rsidR="007E46CA" w:rsidRPr="001C396B" w:rsidRDefault="007E46CA" w:rsidP="001C396B">
      <w:pPr>
        <w:spacing w:after="0"/>
        <w:rPr>
          <w:b/>
          <w:color w:val="004F86"/>
          <w:sz w:val="24"/>
          <w:szCs w:val="24"/>
        </w:rPr>
      </w:pPr>
      <w:r w:rsidRPr="001C396B">
        <w:rPr>
          <w:rFonts w:cs="Arial"/>
          <w:b/>
          <w:bCs/>
          <w:color w:val="004F86"/>
          <w:sz w:val="24"/>
          <w:szCs w:val="24"/>
          <w:lang w:eastAsia="de-DE"/>
        </w:rPr>
        <w:t>Hinweis</w:t>
      </w:r>
    </w:p>
    <w:p w14:paraId="751B4F82" w14:textId="088213F2" w:rsidR="007E46CA" w:rsidRPr="008E3A0F" w:rsidRDefault="00164A97" w:rsidP="008E3A0F">
      <w:pPr>
        <w:spacing w:line="360" w:lineRule="auto"/>
        <w:jc w:val="both"/>
        <w:rPr>
          <w:rFonts w:cs="Arial"/>
        </w:rPr>
      </w:pPr>
      <w:r w:rsidRPr="009E270B">
        <w:rPr>
          <w:rFonts w:cs="Arial"/>
        </w:rPr>
        <w:t>N</w:t>
      </w:r>
      <w:r w:rsidR="007E46CA" w:rsidRPr="009E270B">
        <w:rPr>
          <w:rFonts w:cs="Arial"/>
        </w:rPr>
        <w:t>eben rechnerischen bzw. finanziellen Kriterien</w:t>
      </w:r>
      <w:r w:rsidRPr="00B6656C">
        <w:rPr>
          <w:rFonts w:cs="Arial"/>
        </w:rPr>
        <w:t xml:space="preserve"> sind</w:t>
      </w:r>
      <w:r w:rsidR="007E46CA" w:rsidRPr="00B6656C">
        <w:rPr>
          <w:rFonts w:cs="Arial"/>
        </w:rPr>
        <w:t xml:space="preserve"> auch qualitative Aspekte zur Entscheidung der Eigenfertigung oder des Fremdbezugs relevant</w:t>
      </w:r>
      <w:r w:rsidR="007E46CA" w:rsidRPr="008E3A0F">
        <w:rPr>
          <w:rFonts w:cs="Arial"/>
        </w:rPr>
        <w:t>,</w:t>
      </w:r>
      <w:r w:rsidRPr="008E3A0F">
        <w:rPr>
          <w:rFonts w:cs="Arial"/>
        </w:rPr>
        <w:t xml:space="preserve"> daher</w:t>
      </w:r>
      <w:r w:rsidR="007E46CA" w:rsidRPr="008E3A0F">
        <w:rPr>
          <w:rFonts w:cs="Arial"/>
        </w:rPr>
        <w:t xml:space="preserve"> kann im Anschluss an diese  Unterrichtseinheit der Entwurf „</w:t>
      </w:r>
      <w:proofErr w:type="spellStart"/>
      <w:r w:rsidR="007E46CA" w:rsidRPr="008E3A0F">
        <w:rPr>
          <w:rFonts w:cs="Arial"/>
        </w:rPr>
        <w:t>Make</w:t>
      </w:r>
      <w:proofErr w:type="spellEnd"/>
      <w:r w:rsidR="007E46CA" w:rsidRPr="008E3A0F">
        <w:rPr>
          <w:rFonts w:cs="Arial"/>
        </w:rPr>
        <w:t xml:space="preserve"> </w:t>
      </w:r>
      <w:proofErr w:type="spellStart"/>
      <w:r w:rsidR="007E46CA" w:rsidRPr="008E3A0F">
        <w:rPr>
          <w:rFonts w:cs="Arial"/>
        </w:rPr>
        <w:t>or</w:t>
      </w:r>
      <w:proofErr w:type="spellEnd"/>
      <w:r w:rsidR="007E46CA" w:rsidRPr="008E3A0F">
        <w:rPr>
          <w:rFonts w:cs="Arial"/>
        </w:rPr>
        <w:t xml:space="preserve"> Buy – qualitative Entscheidung“, der ebenfalls </w:t>
      </w:r>
      <w:r w:rsidR="00FE5ED0">
        <w:rPr>
          <w:rFonts w:cs="Arial"/>
        </w:rPr>
        <w:t>im Portal</w:t>
      </w:r>
      <w:r w:rsidR="007E46CA" w:rsidRPr="008E3A0F">
        <w:rPr>
          <w:rFonts w:cs="Arial"/>
        </w:rPr>
        <w:t xml:space="preserve"> </w:t>
      </w:r>
      <w:r w:rsidR="00FE5ED0">
        <w:rPr>
          <w:rFonts w:cs="Arial"/>
        </w:rPr>
        <w:t>„</w:t>
      </w:r>
      <w:r w:rsidR="007E46CA" w:rsidRPr="008E3A0F">
        <w:rPr>
          <w:rFonts w:cs="Arial"/>
        </w:rPr>
        <w:t>Wirtschaft und Schule</w:t>
      </w:r>
      <w:r w:rsidR="00FE5ED0">
        <w:rPr>
          <w:rFonts w:cs="Arial"/>
        </w:rPr>
        <w:t>“</w:t>
      </w:r>
      <w:r w:rsidR="007E46CA" w:rsidRPr="008E3A0F">
        <w:rPr>
          <w:rFonts w:cs="Arial"/>
        </w:rPr>
        <w:t xml:space="preserve"> zum Download zur Verfügung steht, angeschlossen werden. </w:t>
      </w:r>
    </w:p>
    <w:p w14:paraId="33C62F1B" w14:textId="77777777" w:rsidR="007E46CA" w:rsidRPr="001C396B" w:rsidRDefault="007E46CA" w:rsidP="001C396B">
      <w:pPr>
        <w:spacing w:after="0"/>
        <w:rPr>
          <w:rFonts w:cs="Arial"/>
          <w:b/>
          <w:bCs/>
          <w:color w:val="004F86"/>
          <w:sz w:val="24"/>
          <w:szCs w:val="24"/>
          <w:lang w:eastAsia="de-DE"/>
        </w:rPr>
      </w:pPr>
      <w:r w:rsidRPr="001C396B">
        <w:rPr>
          <w:rFonts w:cs="Arial"/>
          <w:b/>
          <w:bCs/>
          <w:color w:val="004F86"/>
          <w:sz w:val="24"/>
          <w:szCs w:val="24"/>
          <w:lang w:eastAsia="de-DE"/>
        </w:rPr>
        <w:t>Einstieg</w:t>
      </w:r>
    </w:p>
    <w:p w14:paraId="5509E278" w14:textId="3C81F0AC" w:rsidR="007E46CA" w:rsidRPr="008E3A0F" w:rsidRDefault="007E46CA" w:rsidP="008E3A0F">
      <w:pPr>
        <w:spacing w:line="360" w:lineRule="auto"/>
        <w:jc w:val="both"/>
        <w:rPr>
          <w:rFonts w:cs="Arial"/>
        </w:rPr>
      </w:pPr>
      <w:r w:rsidRPr="009E270B">
        <w:rPr>
          <w:rFonts w:cs="Arial"/>
        </w:rPr>
        <w:t xml:space="preserve">Zunächst sollen die </w:t>
      </w:r>
      <w:r w:rsidR="003E7F2F">
        <w:rPr>
          <w:rFonts w:cs="Arial"/>
        </w:rPr>
        <w:t>Schülerinnen und Schüler</w:t>
      </w:r>
      <w:r w:rsidRPr="009E270B">
        <w:rPr>
          <w:rFonts w:cs="Arial"/>
        </w:rPr>
        <w:t xml:space="preserve"> anhand der Ausgangssituation das Unternehmen kennenlernen und charakterisiere</w:t>
      </w:r>
      <w:r w:rsidRPr="00B6656C">
        <w:rPr>
          <w:rFonts w:cs="Arial"/>
        </w:rPr>
        <w:t>n. Das ist aufgrund der bevorstehenden Entscheidungen (insbesondere für den Entwurf - „</w:t>
      </w:r>
      <w:proofErr w:type="spellStart"/>
      <w:r w:rsidRPr="00B6656C">
        <w:rPr>
          <w:rFonts w:cs="Arial"/>
        </w:rPr>
        <w:t>Make</w:t>
      </w:r>
      <w:proofErr w:type="spellEnd"/>
      <w:r w:rsidRPr="00B6656C">
        <w:rPr>
          <w:rFonts w:cs="Arial"/>
        </w:rPr>
        <w:t xml:space="preserve"> </w:t>
      </w:r>
      <w:proofErr w:type="spellStart"/>
      <w:r w:rsidRPr="00B6656C">
        <w:rPr>
          <w:rFonts w:cs="Arial"/>
        </w:rPr>
        <w:t>or</w:t>
      </w:r>
      <w:proofErr w:type="spellEnd"/>
      <w:r w:rsidRPr="00B6656C">
        <w:rPr>
          <w:rFonts w:cs="Arial"/>
        </w:rPr>
        <w:t xml:space="preserve"> Buy – qualitative Entscheidung“) notwendig. Anschließend vergleichen die </w:t>
      </w:r>
      <w:r w:rsidR="003E7F2F">
        <w:rPr>
          <w:rFonts w:cs="Arial"/>
        </w:rPr>
        <w:t>Schülerinnen und Schüler</w:t>
      </w:r>
      <w:r w:rsidRPr="00B6656C">
        <w:rPr>
          <w:rFonts w:cs="Arial"/>
        </w:rPr>
        <w:t xml:space="preserve"> in Gruppen die drei Angebote. Nachdem die Ausgangssituation vorgelesen wurde, sollen</w:t>
      </w:r>
      <w:r w:rsidRPr="008E3A0F">
        <w:rPr>
          <w:rFonts w:cs="Arial"/>
        </w:rPr>
        <w:t xml:space="preserve"> die </w:t>
      </w:r>
      <w:r w:rsidR="003E7F2F">
        <w:rPr>
          <w:rFonts w:cs="Arial"/>
        </w:rPr>
        <w:t>Schülerinnen und Schüler</w:t>
      </w:r>
      <w:r w:rsidRPr="008E3A0F">
        <w:rPr>
          <w:rFonts w:cs="Arial"/>
        </w:rPr>
        <w:t xml:space="preserve"> in Partnerarbeit das Unternehmen charakterisieren. Außerdem sollen sie Voraussetzungen für die Eigenfertigung erarbeiten. Diese Ergebnisse werden anschließend im Plenum besprochen.</w:t>
      </w:r>
    </w:p>
    <w:p w14:paraId="7741F041" w14:textId="77777777" w:rsidR="007E46CA" w:rsidRPr="007E46CA" w:rsidRDefault="007E46CA" w:rsidP="001C396B">
      <w:pPr>
        <w:spacing w:after="0"/>
        <w:rPr>
          <w:rFonts w:cs="Arial"/>
          <w:b/>
          <w:bCs/>
          <w:color w:val="004F86"/>
          <w:sz w:val="26"/>
          <w:szCs w:val="26"/>
          <w:lang w:eastAsia="de-DE"/>
        </w:rPr>
      </w:pPr>
      <w:r w:rsidRPr="001C396B">
        <w:rPr>
          <w:rFonts w:cs="Arial"/>
          <w:b/>
          <w:bCs/>
          <w:color w:val="004F86"/>
          <w:sz w:val="24"/>
          <w:szCs w:val="24"/>
          <w:lang w:eastAsia="de-DE"/>
        </w:rPr>
        <w:t>Übung</w:t>
      </w:r>
    </w:p>
    <w:p w14:paraId="37AAE593" w14:textId="75903193" w:rsidR="007E46CA" w:rsidRPr="00B6656C" w:rsidRDefault="007E46CA" w:rsidP="008E3A0F">
      <w:pPr>
        <w:spacing w:line="360" w:lineRule="auto"/>
        <w:jc w:val="both"/>
        <w:rPr>
          <w:rFonts w:cs="Arial"/>
        </w:rPr>
      </w:pPr>
      <w:r w:rsidRPr="009E270B">
        <w:rPr>
          <w:rFonts w:cs="Arial"/>
        </w:rPr>
        <w:t>Es werden Gruppen</w:t>
      </w:r>
      <w:r w:rsidR="00FE5ED0">
        <w:rPr>
          <w:rFonts w:cs="Arial"/>
        </w:rPr>
        <w:t xml:space="preserve"> (optimal sind sechs Gruppen)</w:t>
      </w:r>
      <w:r w:rsidRPr="009E270B">
        <w:rPr>
          <w:rFonts w:cs="Arial"/>
        </w:rPr>
        <w:t xml:space="preserve"> gebildet. Zwei Gruppen vergleichen jeweils ein Angebot. Sie können dazu einen Computer und ein Tabellenkalkulationsprogramm wie „Microsoft Excel“ verwenden, um die Kosten auch grafisch darzustellen. In der Regel besitzen die </w:t>
      </w:r>
      <w:r w:rsidR="003E7F2F">
        <w:rPr>
          <w:rFonts w:cs="Arial"/>
        </w:rPr>
        <w:t>Schülerinnen und Schüler</w:t>
      </w:r>
      <w:r w:rsidRPr="009E270B">
        <w:rPr>
          <w:rFonts w:cs="Arial"/>
        </w:rPr>
        <w:t xml:space="preserve"> die Kenntnisse aus dem EDV-Unterricht. Falls nicht, </w:t>
      </w:r>
      <w:r w:rsidRPr="00B6656C">
        <w:rPr>
          <w:rFonts w:cs="Arial"/>
        </w:rPr>
        <w:t>kann auf eine Bearbeitung am Computer verzichtet werden.</w:t>
      </w:r>
    </w:p>
    <w:p w14:paraId="32360AE6" w14:textId="77777777" w:rsidR="007E46CA" w:rsidRPr="007E46CA" w:rsidRDefault="007E46CA" w:rsidP="001C396B">
      <w:pPr>
        <w:spacing w:after="0"/>
        <w:rPr>
          <w:rFonts w:cs="Arial"/>
          <w:b/>
          <w:bCs/>
          <w:color w:val="004F86"/>
          <w:sz w:val="26"/>
          <w:szCs w:val="26"/>
          <w:lang w:eastAsia="de-DE"/>
        </w:rPr>
      </w:pPr>
      <w:r w:rsidRPr="001C396B">
        <w:rPr>
          <w:rFonts w:cs="Arial"/>
          <w:b/>
          <w:bCs/>
          <w:color w:val="004F86"/>
          <w:sz w:val="24"/>
          <w:szCs w:val="24"/>
          <w:lang w:eastAsia="de-DE"/>
        </w:rPr>
        <w:t>Sicherung</w:t>
      </w:r>
    </w:p>
    <w:p w14:paraId="5E4CF2DE" w14:textId="77777777" w:rsidR="007E46CA" w:rsidRPr="008E3A0F" w:rsidRDefault="007E46CA" w:rsidP="008E3A0F">
      <w:pPr>
        <w:spacing w:line="360" w:lineRule="auto"/>
        <w:jc w:val="both"/>
        <w:rPr>
          <w:rFonts w:cs="Arial"/>
        </w:rPr>
      </w:pPr>
      <w:r w:rsidRPr="009E270B">
        <w:rPr>
          <w:rFonts w:cs="Arial"/>
        </w:rPr>
        <w:t>Die Gruppen mit dem jeweils gleichen Angebot (also immer zwei Gruppen) vergleichen untereinander ihre Ausarbeitungen und entscheiden sich für eine Vorlage, die im Anschluss in der Klasse pr</w:t>
      </w:r>
      <w:r w:rsidRPr="00B6656C">
        <w:rPr>
          <w:rFonts w:cs="Arial"/>
        </w:rPr>
        <w:t xml:space="preserve">äsentiert wird. Anschließend werden die Ergebnisse in der Klasse (ggf. über </w:t>
      </w:r>
      <w:proofErr w:type="spellStart"/>
      <w:r w:rsidRPr="00B6656C">
        <w:rPr>
          <w:rFonts w:cs="Arial"/>
        </w:rPr>
        <w:t>Beamer</w:t>
      </w:r>
      <w:proofErr w:type="spellEnd"/>
      <w:r w:rsidRPr="00B6656C">
        <w:rPr>
          <w:rFonts w:cs="Arial"/>
        </w:rPr>
        <w:t>) präsentiert. Im Anschluss kann diskutiert werden, ob die rechnerische Entscheidung ausreichend ist und auf eine mögliche Folgestunde (siehe auch den nachfolgenden Entwurf -</w:t>
      </w:r>
      <w:r w:rsidRPr="008E3A0F">
        <w:rPr>
          <w:rFonts w:cs="Arial"/>
        </w:rPr>
        <w:t xml:space="preserve"> „</w:t>
      </w:r>
      <w:proofErr w:type="spellStart"/>
      <w:r w:rsidRPr="008E3A0F">
        <w:rPr>
          <w:rFonts w:cs="Arial"/>
        </w:rPr>
        <w:t>Make</w:t>
      </w:r>
      <w:proofErr w:type="spellEnd"/>
      <w:r w:rsidRPr="008E3A0F">
        <w:rPr>
          <w:rFonts w:cs="Arial"/>
        </w:rPr>
        <w:t xml:space="preserve"> </w:t>
      </w:r>
      <w:proofErr w:type="spellStart"/>
      <w:r w:rsidRPr="008E3A0F">
        <w:rPr>
          <w:rFonts w:cs="Arial"/>
        </w:rPr>
        <w:t>or</w:t>
      </w:r>
      <w:proofErr w:type="spellEnd"/>
      <w:r w:rsidRPr="008E3A0F">
        <w:rPr>
          <w:rFonts w:cs="Arial"/>
        </w:rPr>
        <w:t xml:space="preserve"> Buy – qualitative Entscheidung“) hingewiesen werden.</w:t>
      </w:r>
    </w:p>
    <w:p w14:paraId="490E1C45" w14:textId="77777777" w:rsidR="004D3007" w:rsidRPr="008E3A0F" w:rsidRDefault="004D3007" w:rsidP="008E3A0F">
      <w:pPr>
        <w:spacing w:line="360" w:lineRule="auto"/>
        <w:jc w:val="both"/>
        <w:rPr>
          <w:rFonts w:cs="Arial"/>
        </w:rPr>
        <w:sectPr w:rsidR="004D3007" w:rsidRPr="008E3A0F" w:rsidSect="008E3A0F">
          <w:headerReference w:type="default" r:id="rId12"/>
          <w:footerReference w:type="default" r:id="rId13"/>
          <w:pgSz w:w="11906" w:h="16838"/>
          <w:pgMar w:top="1417" w:right="1416" w:bottom="1134" w:left="1417" w:header="1701" w:footer="283" w:gutter="0"/>
          <w:cols w:space="720"/>
          <w:docGrid w:linePitch="299"/>
        </w:sectPr>
      </w:pPr>
    </w:p>
    <w:p w14:paraId="3D5F52F1" w14:textId="77777777" w:rsidR="00CA494A" w:rsidRPr="00DE4C6C" w:rsidRDefault="008A4382" w:rsidP="00DE4C6C">
      <w:pPr>
        <w:spacing w:before="360" w:after="120"/>
        <w:rPr>
          <w:b/>
          <w:color w:val="004F86"/>
          <w:sz w:val="28"/>
          <w:szCs w:val="28"/>
        </w:rPr>
      </w:pPr>
      <w:r w:rsidRPr="00DE4C6C">
        <w:rPr>
          <w:b/>
          <w:color w:val="004F86"/>
          <w:sz w:val="28"/>
          <w:szCs w:val="28"/>
        </w:rPr>
        <w:lastRenderedPageBreak/>
        <w:t>Ausgangssituation</w:t>
      </w:r>
    </w:p>
    <w:p w14:paraId="7BCEC392" w14:textId="66A5CF32" w:rsidR="008A4382" w:rsidRPr="008E3A0F" w:rsidRDefault="008A4382" w:rsidP="008A4382">
      <w:pPr>
        <w:jc w:val="both"/>
        <w:rPr>
          <w:rFonts w:cs="Arial"/>
        </w:rPr>
      </w:pPr>
      <w:r w:rsidRPr="008E3A0F">
        <w:rPr>
          <w:noProof/>
          <w:lang w:eastAsia="de-DE"/>
        </w:rPr>
        <mc:AlternateContent>
          <mc:Choice Requires="wps">
            <w:drawing>
              <wp:anchor distT="0" distB="0" distL="114300" distR="114300" simplePos="0" relativeHeight="251641344" behindDoc="0" locked="0" layoutInCell="1" allowOverlap="1" wp14:anchorId="7B2C78C3" wp14:editId="6E29817E">
                <wp:simplePos x="0" y="0"/>
                <wp:positionH relativeFrom="column">
                  <wp:posOffset>2540</wp:posOffset>
                </wp:positionH>
                <wp:positionV relativeFrom="paragraph">
                  <wp:posOffset>12700</wp:posOffset>
                </wp:positionV>
                <wp:extent cx="2185035" cy="860425"/>
                <wp:effectExtent l="0" t="0" r="0" b="0"/>
                <wp:wrapNone/>
                <wp:docPr id="17" name="Textfeld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85035" cy="860425"/>
                        </a:xfrm>
                        <a:prstGeom prst="rect">
                          <a:avLst/>
                        </a:prstGeom>
                        <a:noFill/>
                        <a:ln>
                          <a:noFill/>
                        </a:ln>
                        <a:effectLst/>
                      </wps:spPr>
                      <wps:txbx>
                        <w:txbxContent>
                          <w:p w14:paraId="4F598B32" w14:textId="77777777" w:rsidR="00A842A6" w:rsidRDefault="00A842A6" w:rsidP="008A4382">
                            <w:pPr>
                              <w:jc w:val="center"/>
                              <w:rPr>
                                <w:b/>
                                <w:color w:val="9BBB59" w:themeColor="accent3"/>
                                <w:sz w:val="72"/>
                                <w:szCs w:val="72"/>
                              </w:rPr>
                            </w:pPr>
                            <w:r>
                              <w:rPr>
                                <w:b/>
                                <w:color w:val="9BBB59" w:themeColor="accent3"/>
                                <w:sz w:val="72"/>
                                <w:szCs w:val="72"/>
                              </w:rPr>
                              <w:t>Apfel OHG</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wps:bodyPr>
                    </wps:wsp>
                  </a:graphicData>
                </a:graphic>
                <wp14:sizeRelH relativeFrom="page">
                  <wp14:pctWidth>0</wp14:pctWidth>
                </wp14:sizeRelH>
                <wp14:sizeRelV relativeFrom="page">
                  <wp14:pctHeight>0</wp14:pctHeight>
                </wp14:sizeRelV>
              </wp:anchor>
            </w:drawing>
          </mc:Choice>
          <mc:Fallback>
            <w:pict>
              <v:shapetype w14:anchorId="7B2C78C3" id="_x0000_t202" coordsize="21600,21600" o:spt="202" path="m,l,21600r21600,l21600,xe">
                <v:stroke joinstyle="miter"/>
                <v:path gradientshapeok="t" o:connecttype="rect"/>
              </v:shapetype>
              <v:shape id="Textfeld 17" o:spid="_x0000_s1026" type="#_x0000_t202" style="position:absolute;left:0;text-align:left;margin-left:.2pt;margin-top:1pt;width:172.05pt;height:67.75pt;z-index:251641344;visibility:visible;mso-wrap-style:non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TOiw8QIAABYGAAAOAAAAZHJzL2Uyb0RvYy54bWysVMlu2zAQvRfoPxC8N5K8JI4ROXBTuC3g&#10;LGhc5ExTlCWUIgmStpx+fR8p2XGTnIrqQM3G4Sxv5up630iyE9bVWuU0O0spEYrrolabnP5cLT5N&#10;KHGeqYJJrUROn4Wj17OPH65aMxUDXWlZCEvgRLlpa3JaeW+mSeJ4JRrmzrQRCspS24Z5sHaTFJa1&#10;8N7IZJCm50mrbWGs5sI5SL90SjqL/stScH9flk54InOK2Hw8bTzX4UxmV2y6scxUNe/DYP8QRcNq&#10;hUePrr4wz8jW1m9cNTW32unSn3HdJLosay5iDsgmS19l81gxI2IuKI4zxzK5/+eW3+0eLKkL9O6C&#10;EsUa9Ggl9r4UsiAQoT6tcVOYPRoY+v1nvYdtzNWZpea/HEySE5vugoN1qMe+tE34I1OCi2jB87Hs&#10;eIZwCAfZZJwOx5Rw6Cbn6WgwDu8mL7eNdf6r0A0JRE4t2hojYLul853pwSQ8pvSilhJyNpXqLwF8&#10;dhIRsdHfDtF3AQfK79d73A3kWhfPyNrqDjfO8EWNCJbM+QdmARTkA/D7exyl1G1OdU9RUmn7+z15&#10;sEf/oKWkBfByqjAZlMjvCn29zEajgNPIjMYXAzD2VLM+1ahtc6OB7AxDZngkg72XB7K0unnChMzD&#10;m1AxxfFyTv2BvPHdMGDCuJjPoxGQaZhfqkfDD60O1V3tn5g1fQs8mnenDwBl01ed6GxD6Z2Zbz36&#10;EdoEjgslhkUgObBmWe9OW1/pfgwXVivfDaasN5X/UW+IrbFOSskQd1HH+IML9IVAFoPGeol/K3YI&#10;enKZhq+H0cFNxNRJCM4MC4JE7Dasr285HWYXY1SJIwC9tU85PR8GPmR/y7ywNUOxjW6xsyL+1mIn&#10;5Iqg79llGiyrI9UhlamNFF0uvdMbGeciLjgBhuyCT8ZRGD+MTn2tfCfNjkmgchUrxDti5m918VZe&#10;bcU7csD/+HAsxmlQQYmC9NPcQb9nsHyied+hsN1O+Wj1ss5nfwAAAP//AwBQSwMEFAAGAAgAAAAh&#10;AO7FptPaAAAABgEAAA8AAABkcnMvZG93bnJldi54bWxMj0FOwzAQRfdI3MEaJHbUaZqUksapUIE1&#10;0HIANx7iNPE4it02cHqGFSxH/+n/N+Vmcr044xhaTwrmswQEUu1NS42Cj/3L3QpEiJqM7j2hgi8M&#10;sKmur0pdGH+hdzzvYiO4hEKhFdgYh0LKUFt0Osz8gMTZpx+djnyOjTSjvnC562WaJEvpdEu8YPWA&#10;W4t1tzs5BavEvXbdQ/oWXPY9z+32yT8PR6Vub6bHNYiIU/yD4Vef1aFip4M/kQmiV5AxpyDlfzhc&#10;ZFkO4sDU4j4HWZXyv371AwAA//8DAFBLAQItABQABgAIAAAAIQC2gziS/gAAAOEBAAATAAAAAAAA&#10;AAAAAAAAAAAAAABbQ29udGVudF9UeXBlc10ueG1sUEsBAi0AFAAGAAgAAAAhADj9If/WAAAAlAEA&#10;AAsAAAAAAAAAAAAAAAAALwEAAF9yZWxzLy5yZWxzUEsBAi0AFAAGAAgAAAAhAE9M6LDxAgAAFgYA&#10;AA4AAAAAAAAAAAAAAAAALgIAAGRycy9lMm9Eb2MueG1sUEsBAi0AFAAGAAgAAAAhAO7FptPaAAAA&#10;BgEAAA8AAAAAAAAAAAAAAAAASwUAAGRycy9kb3ducmV2LnhtbFBLBQYAAAAABAAEAPMAAABSBgAA&#10;AAA=&#10;" filled="f" stroked="f">
                <v:textbox style="mso-fit-shape-to-text:t">
                  <w:txbxContent>
                    <w:p w14:paraId="4F598B32" w14:textId="77777777" w:rsidR="00A842A6" w:rsidRDefault="00A842A6" w:rsidP="008A4382">
                      <w:pPr>
                        <w:jc w:val="center"/>
                        <w:rPr>
                          <w:b/>
                          <w:color w:val="9BBB59" w:themeColor="accent3"/>
                          <w:sz w:val="72"/>
                          <w:szCs w:val="72"/>
                        </w:rPr>
                      </w:pPr>
                      <w:r>
                        <w:rPr>
                          <w:b/>
                          <w:color w:val="9BBB59" w:themeColor="accent3"/>
                          <w:sz w:val="72"/>
                          <w:szCs w:val="72"/>
                        </w:rPr>
                        <w:t>Apfel OHG</w:t>
                      </w:r>
                    </w:p>
                  </w:txbxContent>
                </v:textbox>
              </v:shape>
            </w:pict>
          </mc:Fallback>
        </mc:AlternateContent>
      </w:r>
    </w:p>
    <w:p w14:paraId="4631A12A" w14:textId="0FFA8B0D" w:rsidR="008A4382" w:rsidRPr="00E660A0" w:rsidRDefault="008A4382" w:rsidP="008A4382">
      <w:pPr>
        <w:jc w:val="both"/>
        <w:rPr>
          <w:rFonts w:cs="Arial"/>
          <w:sz w:val="32"/>
          <w:szCs w:val="32"/>
        </w:rPr>
      </w:pPr>
      <w:r w:rsidRPr="00E660A0">
        <w:rPr>
          <w:rFonts w:cs="Arial"/>
          <w:noProof/>
          <w:lang w:eastAsia="de-DE"/>
        </w:rPr>
        <mc:AlternateContent>
          <mc:Choice Requires="wps">
            <w:drawing>
              <wp:anchor distT="0" distB="0" distL="114300" distR="114300" simplePos="0" relativeHeight="251649536" behindDoc="0" locked="0" layoutInCell="1" allowOverlap="1" wp14:anchorId="4EEA9580" wp14:editId="6058D30E">
                <wp:simplePos x="0" y="0"/>
                <wp:positionH relativeFrom="column">
                  <wp:posOffset>2056130</wp:posOffset>
                </wp:positionH>
                <wp:positionV relativeFrom="paragraph">
                  <wp:posOffset>211455</wp:posOffset>
                </wp:positionV>
                <wp:extent cx="1216025" cy="432435"/>
                <wp:effectExtent l="0" t="0" r="0" b="0"/>
                <wp:wrapNone/>
                <wp:docPr id="16" name="Textfeld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216025" cy="432435"/>
                        </a:xfrm>
                        <a:prstGeom prst="rect">
                          <a:avLst/>
                        </a:prstGeom>
                        <a:noFill/>
                        <a:ln>
                          <a:noFill/>
                        </a:ln>
                        <a:effectLst/>
                      </wps:spPr>
                      <wps:txbx>
                        <w:txbxContent>
                          <w:p w14:paraId="17B84D25" w14:textId="77777777" w:rsidR="00A842A6" w:rsidRPr="001F65B1" w:rsidRDefault="00A842A6" w:rsidP="008A4382">
                            <w:pPr>
                              <w:jc w:val="center"/>
                              <w:rPr>
                                <w:color w:val="9BBB59" w:themeColor="accent3"/>
                                <w:sz w:val="24"/>
                                <w:szCs w:val="24"/>
                              </w:rPr>
                            </w:pPr>
                            <w:r w:rsidRPr="001F65B1">
                              <w:rPr>
                                <w:color w:val="9BBB59" w:themeColor="accent3"/>
                                <w:sz w:val="24"/>
                                <w:szCs w:val="24"/>
                              </w:rPr>
                              <w:t xml:space="preserve">a </w:t>
                            </w:r>
                            <w:proofErr w:type="spellStart"/>
                            <w:r w:rsidRPr="001F65B1">
                              <w:rPr>
                                <w:color w:val="9BBB59" w:themeColor="accent3"/>
                                <w:sz w:val="24"/>
                                <w:szCs w:val="24"/>
                              </w:rPr>
                              <w:t>greencompany</w:t>
                            </w:r>
                            <w:proofErr w:type="spellEnd"/>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wps:bodyPr>
                    </wps:wsp>
                  </a:graphicData>
                </a:graphic>
                <wp14:sizeRelH relativeFrom="page">
                  <wp14:pctWidth>0</wp14:pctWidth>
                </wp14:sizeRelH>
                <wp14:sizeRelV relativeFrom="page">
                  <wp14:pctHeight>0</wp14:pctHeight>
                </wp14:sizeRelV>
              </wp:anchor>
            </w:drawing>
          </mc:Choice>
          <mc:Fallback>
            <w:pict>
              <v:shape w14:anchorId="4EEA9580" id="Textfeld 16" o:spid="_x0000_s1027" type="#_x0000_t202" style="position:absolute;left:0;text-align:left;margin-left:161.9pt;margin-top:16.65pt;width:95.75pt;height:34.05pt;z-index:251649536;visibility:visible;mso-wrap-style:non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3Zb98gIAAB0GAAAOAAAAZHJzL2Uyb0RvYy54bWysVEtv2zAMvg/YfxB0Xx3ntTaoU2Qtsg1I&#10;H1gz9KzIcmxMlgRJid39+n2SnTRrexrmg8yXKJIfycurtpZkL6yrtMpoejagRCiu80ptM/pzvfx0&#10;TonzTOVMaiUy+iwcvZp//HDZmJkY6lLLXFgCJ8rNGpPR0nszSxLHS1Ezd6aNUFAW2tbMg7XbJLes&#10;gfdaJsPBYJo02ubGai6cg/SmU9J59F8Ugvv7onDCE5lRxObjaeO5CWcyv2SzrWWmrHgfBvuHKGpW&#10;KTx6dHXDPCM7W71xVVfcaqcLf8Z1neiiqLiIOSCbdPAqm8eSGRFzQXGcOZbJ/T+3/G7/YEmVA7sp&#10;JYrVwGgtWl8ImROIUJ/GuBnMHg0MfftFt7CNuTqz0vyXg0lyYtNdcLAO9WgLW4c/MiW4CAiej2XH&#10;M4QHb8N0OhhOKOHQjUfD8WgS3k1ebhvr/FehaxKIjFrAGiNg+5XznenBJDym9LKSEnI2k+ovAXx2&#10;EhF7o78dou8CDpRvN21XkUP2G50/I3mru/Zxhi8rBLJizj8wi35BWpgBf4+jkLrJqO4pSkptf78n&#10;D/aAEVpKGvRfRhUGhBL5XQHei3Q8Du0amfHk8xCMPdVsTjVqV19rNHiKWTM8ksHeywNZWF0/YVAW&#10;4U2omOJ4OaP+QF77biYwaFwsFtEIDWqYX6lHww+IhyKv2ydmTY+EB4Z3+tCnbPYKkM42IODMYucB&#10;S0ALHBdKjPJAcrScZb07bX2p+2lcWq18N5+y2pb+R7UltsJWKSRD3HkV4w8ugAuBLAaNLRP/VuwR&#10;9PnFIHx9Nx3cxNY6CcGZUU6QiN2FLfYto6P08wRV4ghA7+xTRqejwIfsb5kXtmIottENVldsw43Y&#10;C7kmwD29GATL8kh1DcvUVooul97ptYzjEfecAEP2wSfjKIwfRae+Ur6TpsckULmS5eIdMfO3On8r&#10;L3fiHTmm4PhwLMZpUEGJgvRD3bV+z2AHRfMeobDkTvlo9bLV538AAAD//wMAUEsDBBQABgAIAAAA&#10;IQD7WAL23QAAAAoBAAAPAAAAZHJzL2Rvd25yZXYueG1sTI/LTsMwEEX3SPyDNUjsqPNoUEnjVKjA&#10;Glr4ADeexiHxOIrdNvD1DCvY3dEc3TlTbWY3iDNOofOkIF0kIJAabzpqFXy8v9ytQISoyejBEyr4&#10;wgCb+vqq0qXxF9rheR9bwSUUSq3AxjiWUobGotNh4Uck3h395HTkcWqlmfSFy90gsyS5l053xBes&#10;HnFrsen3J6dglbjXvn/I3oJbfqeF3T755/FTqdub+XENIuIc/2D41Wd1qNnp4E9kghgU5FnO6pFD&#10;noNgoEgLDgcmk3QJsq7k/xfqHwAAAP//AwBQSwECLQAUAAYACAAAACEAtoM4kv4AAADhAQAAEwAA&#10;AAAAAAAAAAAAAAAAAAAAW0NvbnRlbnRfVHlwZXNdLnhtbFBLAQItABQABgAIAAAAIQA4/SH/1gAA&#10;AJQBAAALAAAAAAAAAAAAAAAAAC8BAABfcmVscy8ucmVsc1BLAQItABQABgAIAAAAIQCc3Zb98gIA&#10;AB0GAAAOAAAAAAAAAAAAAAAAAC4CAABkcnMvZTJvRG9jLnhtbFBLAQItABQABgAIAAAAIQD7WAL2&#10;3QAAAAoBAAAPAAAAAAAAAAAAAAAAAEwFAABkcnMvZG93bnJldi54bWxQSwUGAAAAAAQABADzAAAA&#10;VgYAAAAA&#10;" filled="f" stroked="f">
                <v:textbox style="mso-fit-shape-to-text:t">
                  <w:txbxContent>
                    <w:p w14:paraId="17B84D25" w14:textId="77777777" w:rsidR="00A842A6" w:rsidRPr="001F65B1" w:rsidRDefault="00A842A6" w:rsidP="008A4382">
                      <w:pPr>
                        <w:jc w:val="center"/>
                        <w:rPr>
                          <w:color w:val="9BBB59" w:themeColor="accent3"/>
                          <w:sz w:val="24"/>
                          <w:szCs w:val="24"/>
                        </w:rPr>
                      </w:pPr>
                      <w:r w:rsidRPr="001F65B1">
                        <w:rPr>
                          <w:color w:val="9BBB59" w:themeColor="accent3"/>
                          <w:sz w:val="24"/>
                          <w:szCs w:val="24"/>
                        </w:rPr>
                        <w:t xml:space="preserve">a </w:t>
                      </w:r>
                      <w:proofErr w:type="spellStart"/>
                      <w:r w:rsidRPr="001F65B1">
                        <w:rPr>
                          <w:color w:val="9BBB59" w:themeColor="accent3"/>
                          <w:sz w:val="24"/>
                          <w:szCs w:val="24"/>
                        </w:rPr>
                        <w:t>greencompany</w:t>
                      </w:r>
                      <w:proofErr w:type="spellEnd"/>
                    </w:p>
                  </w:txbxContent>
                </v:textbox>
              </v:shape>
            </w:pict>
          </mc:Fallback>
        </mc:AlternateContent>
      </w:r>
    </w:p>
    <w:p w14:paraId="79009C19" w14:textId="07716BA1" w:rsidR="008A4382" w:rsidRPr="00E660A0" w:rsidRDefault="008A4382" w:rsidP="008A4382">
      <w:pPr>
        <w:pStyle w:val="KeinLeerraum"/>
        <w:jc w:val="both"/>
        <w:rPr>
          <w:rFonts w:ascii="Arial" w:hAnsi="Arial" w:cs="Arial"/>
          <w:sz w:val="30"/>
          <w:szCs w:val="30"/>
        </w:rPr>
      </w:pPr>
    </w:p>
    <w:p w14:paraId="2771751A" w14:textId="60C485BF" w:rsidR="008A4382" w:rsidRPr="008E3A0F" w:rsidRDefault="008A4382" w:rsidP="008A4382">
      <w:pPr>
        <w:pStyle w:val="KeinLeerraum"/>
        <w:jc w:val="both"/>
        <w:rPr>
          <w:rFonts w:ascii="Arial" w:hAnsi="Arial" w:cs="Arial"/>
        </w:rPr>
      </w:pPr>
      <w:r w:rsidRPr="008E3A0F">
        <w:rPr>
          <w:rFonts w:ascii="Arial" w:hAnsi="Arial" w:cs="Arial"/>
        </w:rPr>
        <w:t>Die Apfel OHG ist ein junges, innovatives und kreatives Unternehmen, das sich auf die Entwicklung und Produktion von Designer-Smartphones spezialisiert hat.</w:t>
      </w:r>
    </w:p>
    <w:p w14:paraId="709B9D9B" w14:textId="6AF01A3A" w:rsidR="004F7CF9" w:rsidRDefault="008A4382" w:rsidP="008A4382">
      <w:pPr>
        <w:pStyle w:val="KeinLeerraum"/>
        <w:jc w:val="both"/>
        <w:rPr>
          <w:rFonts w:ascii="Arial" w:hAnsi="Arial" w:cs="Arial"/>
        </w:rPr>
      </w:pPr>
      <w:r w:rsidRPr="008E3A0F">
        <w:rPr>
          <w:rFonts w:ascii="Arial" w:hAnsi="Arial" w:cs="Arial"/>
        </w:rPr>
        <w:t>Die Smartphones werden zum großen Teil in Deutschland produziert. Das Unternehmen existiert seit 8 Jahren.</w:t>
      </w:r>
    </w:p>
    <w:p w14:paraId="1CFA3A5F" w14:textId="182B0A8D" w:rsidR="004F7CF9" w:rsidRDefault="00EC7B67" w:rsidP="008A4382">
      <w:pPr>
        <w:pStyle w:val="KeinLeerraum"/>
        <w:jc w:val="both"/>
        <w:rPr>
          <w:rFonts w:ascii="Arial" w:hAnsi="Arial" w:cs="Arial"/>
        </w:rPr>
      </w:pPr>
      <w:r>
        <w:rPr>
          <w:noProof/>
        </w:rPr>
        <w:drawing>
          <wp:anchor distT="0" distB="0" distL="114300" distR="114300" simplePos="0" relativeHeight="251675136" behindDoc="1" locked="0" layoutInCell="1" allowOverlap="1" wp14:anchorId="3BC48350" wp14:editId="4FB6EA04">
            <wp:simplePos x="0" y="0"/>
            <wp:positionH relativeFrom="column">
              <wp:posOffset>3943350</wp:posOffset>
            </wp:positionH>
            <wp:positionV relativeFrom="paragraph">
              <wp:posOffset>66040</wp:posOffset>
            </wp:positionV>
            <wp:extent cx="2024062" cy="1013973"/>
            <wp:effectExtent l="0" t="0" r="0" b="0"/>
            <wp:wrapTight wrapText="bothSides">
              <wp:wrapPolygon edited="0">
                <wp:start x="813" y="0"/>
                <wp:lineTo x="0" y="812"/>
                <wp:lineTo x="0" y="19895"/>
                <wp:lineTo x="610" y="21113"/>
                <wp:lineTo x="813" y="21113"/>
                <wp:lineTo x="20536" y="21113"/>
                <wp:lineTo x="20739" y="21113"/>
                <wp:lineTo x="21349" y="19895"/>
                <wp:lineTo x="21349" y="812"/>
                <wp:lineTo x="20536" y="0"/>
                <wp:lineTo x="813" y="0"/>
              </wp:wrapPolygon>
            </wp:wrapTight>
            <wp:docPr id="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cstate="print">
                      <a:extLst>
                        <a:ext uri="{28A0092B-C50C-407E-A947-70E740481C1C}">
                          <a14:useLocalDpi xmlns:a14="http://schemas.microsoft.com/office/drawing/2010/main" val="0"/>
                        </a:ext>
                      </a:extLst>
                    </a:blip>
                    <a:stretch>
                      <a:fillRect/>
                    </a:stretch>
                  </pic:blipFill>
                  <pic:spPr>
                    <a:xfrm>
                      <a:off x="0" y="0"/>
                      <a:ext cx="2024062" cy="1013973"/>
                    </a:xfrm>
                    <a:prstGeom prst="rect">
                      <a:avLst/>
                    </a:prstGeom>
                    <a:ln>
                      <a:noFill/>
                    </a:ln>
                    <a:effectLst>
                      <a:softEdge rad="112500"/>
                    </a:effectLst>
                  </pic:spPr>
                </pic:pic>
              </a:graphicData>
            </a:graphic>
          </wp:anchor>
        </w:drawing>
      </w:r>
    </w:p>
    <w:p w14:paraId="469E1A1D" w14:textId="51E76E39" w:rsidR="008A4382" w:rsidRPr="008E3A0F" w:rsidRDefault="004F7CF9" w:rsidP="008A4382">
      <w:pPr>
        <w:pStyle w:val="KeinLeerraum"/>
        <w:jc w:val="both"/>
        <w:rPr>
          <w:rFonts w:ascii="Arial" w:hAnsi="Arial" w:cs="Arial"/>
        </w:rPr>
      </w:pPr>
      <w:r>
        <w:rPr>
          <w:rFonts w:ascii="Arial" w:hAnsi="Arial" w:cs="Arial"/>
        </w:rPr>
        <w:t>Mittlerweile</w:t>
      </w:r>
      <w:r w:rsidR="008A4382" w:rsidRPr="008E3A0F">
        <w:rPr>
          <w:rFonts w:ascii="Arial" w:hAnsi="Arial" w:cs="Arial"/>
        </w:rPr>
        <w:t xml:space="preserve"> arbeitet</w:t>
      </w:r>
      <w:r>
        <w:rPr>
          <w:rFonts w:ascii="Arial" w:hAnsi="Arial" w:cs="Arial"/>
        </w:rPr>
        <w:t xml:space="preserve"> die Apfel OHG</w:t>
      </w:r>
      <w:r w:rsidR="008A4382" w:rsidRPr="008E3A0F">
        <w:rPr>
          <w:rFonts w:ascii="Arial" w:hAnsi="Arial" w:cs="Arial"/>
        </w:rPr>
        <w:t xml:space="preserve"> rentabel, hat aber noch Kredite aus den Gründerjahren zurückzuzahlen</w:t>
      </w:r>
      <w:r>
        <w:rPr>
          <w:rFonts w:ascii="Arial" w:hAnsi="Arial" w:cs="Arial"/>
        </w:rPr>
        <w:t xml:space="preserve">. </w:t>
      </w:r>
      <w:r w:rsidR="008A4382" w:rsidRPr="008E3A0F">
        <w:rPr>
          <w:rFonts w:ascii="Arial" w:hAnsi="Arial" w:cs="Arial"/>
        </w:rPr>
        <w:t>Die Finanzkraft ist dementsprechend noch nicht sehr hoch. Die Unternehmensphilosophie ist, qualitativ hochwertige und innovative Smartphones herzustellen, die umweltbewusst und nachhaltig hergestellt werden.</w:t>
      </w:r>
    </w:p>
    <w:p w14:paraId="3A5CAEF1" w14:textId="77777777" w:rsidR="008A4382" w:rsidRPr="008E3A0F" w:rsidRDefault="008A4382" w:rsidP="008A4382">
      <w:pPr>
        <w:pStyle w:val="KeinLeerraum"/>
        <w:rPr>
          <w:rFonts w:ascii="Arial" w:hAnsi="Arial" w:cs="Arial"/>
        </w:rPr>
      </w:pPr>
    </w:p>
    <w:p w14:paraId="6EAFC019" w14:textId="05A96EC6" w:rsidR="008A4382" w:rsidRPr="008E3A0F" w:rsidRDefault="008A4382" w:rsidP="008A4382">
      <w:pPr>
        <w:pStyle w:val="KeinLeerraum"/>
        <w:rPr>
          <w:rFonts w:ascii="Arial" w:hAnsi="Arial" w:cs="Arial"/>
        </w:rPr>
      </w:pPr>
      <w:r w:rsidRPr="00EC7B67">
        <w:rPr>
          <w:rFonts w:ascii="Arial" w:hAnsi="Arial" w:cs="Arial"/>
        </w:rPr>
        <w:t>Das neueste Projekt der Apfel OHG ist ein Smartphone-</w:t>
      </w:r>
      <w:proofErr w:type="spellStart"/>
      <w:r w:rsidRPr="00EC7B67">
        <w:rPr>
          <w:rFonts w:ascii="Arial" w:hAnsi="Arial" w:cs="Arial"/>
        </w:rPr>
        <w:t>Beamer</w:t>
      </w:r>
      <w:proofErr w:type="spellEnd"/>
      <w:r w:rsidRPr="00EC7B67">
        <w:rPr>
          <w:rFonts w:ascii="Arial" w:hAnsi="Arial" w:cs="Arial"/>
        </w:rPr>
        <w:t xml:space="preserve">, der als Zubehör verkauft wird. Durch diesen </w:t>
      </w:r>
      <w:proofErr w:type="spellStart"/>
      <w:r w:rsidRPr="00EC7B67">
        <w:rPr>
          <w:rFonts w:ascii="Arial" w:hAnsi="Arial" w:cs="Arial"/>
        </w:rPr>
        <w:t>Beamer</w:t>
      </w:r>
      <w:proofErr w:type="spellEnd"/>
      <w:r w:rsidRPr="00EC7B67">
        <w:rPr>
          <w:rFonts w:ascii="Arial" w:hAnsi="Arial" w:cs="Arial"/>
        </w:rPr>
        <w:t xml:space="preserve"> kann das Smartphone-</w:t>
      </w:r>
      <w:r w:rsidRPr="008E3A0F">
        <w:rPr>
          <w:rFonts w:ascii="Arial" w:hAnsi="Arial" w:cs="Arial"/>
        </w:rPr>
        <w:t>Display auf eine Leinwand übertragen werden.</w:t>
      </w:r>
      <w:r w:rsidR="00EC7B67">
        <w:rPr>
          <w:rStyle w:val="Funotenzeichen"/>
          <w:rFonts w:ascii="Arial" w:hAnsi="Arial" w:cs="Arial"/>
        </w:rPr>
        <w:footnoteReference w:id="1"/>
      </w:r>
    </w:p>
    <w:p w14:paraId="67697BB0" w14:textId="77777777" w:rsidR="008A4382" w:rsidRPr="008E3A0F" w:rsidRDefault="008A4382" w:rsidP="008A4382">
      <w:pPr>
        <w:pStyle w:val="KeinLeerraum"/>
        <w:rPr>
          <w:rFonts w:ascii="Arial" w:hAnsi="Arial" w:cs="Arial"/>
        </w:rPr>
      </w:pPr>
    </w:p>
    <w:p w14:paraId="54BAEB79" w14:textId="77777777" w:rsidR="008A4382" w:rsidRPr="008E3A0F" w:rsidRDefault="008A4382" w:rsidP="008A4382">
      <w:pPr>
        <w:pStyle w:val="KeinLeerraum"/>
        <w:jc w:val="both"/>
        <w:rPr>
          <w:rFonts w:ascii="Arial" w:hAnsi="Arial" w:cs="Arial"/>
        </w:rPr>
      </w:pPr>
      <w:r w:rsidRPr="008E3A0F">
        <w:rPr>
          <w:rFonts w:ascii="Arial" w:hAnsi="Arial" w:cs="Arial"/>
        </w:rPr>
        <w:t>Die Einkaufsabteilung hat sich 3 Angebote über bereits fertig hergestellte Smartphone-</w:t>
      </w:r>
      <w:proofErr w:type="spellStart"/>
      <w:r w:rsidRPr="008E3A0F">
        <w:rPr>
          <w:rFonts w:ascii="Arial" w:hAnsi="Arial" w:cs="Arial"/>
        </w:rPr>
        <w:t>Beamer</w:t>
      </w:r>
      <w:proofErr w:type="spellEnd"/>
      <w:r w:rsidRPr="008E3A0F">
        <w:rPr>
          <w:rFonts w:ascii="Arial" w:hAnsi="Arial" w:cs="Arial"/>
        </w:rPr>
        <w:t xml:space="preserve"> zukommen lassen. Diese würde die Apfel OHG mit ihrem Logo kennzeichnen und unter ihrem Namen vertreiben.</w:t>
      </w:r>
    </w:p>
    <w:p w14:paraId="21E86750" w14:textId="77777777" w:rsidR="008A4382" w:rsidRPr="008E3A0F" w:rsidRDefault="008A4382" w:rsidP="008A4382">
      <w:pPr>
        <w:pStyle w:val="KeinLeerraum"/>
        <w:jc w:val="both"/>
        <w:rPr>
          <w:rFonts w:ascii="Arial" w:hAnsi="Arial" w:cs="Arial"/>
        </w:rPr>
      </w:pPr>
      <w:r w:rsidRPr="008E3A0F">
        <w:rPr>
          <w:rFonts w:ascii="Arial" w:hAnsi="Arial" w:cs="Arial"/>
        </w:rPr>
        <w:t>In der Einkaufsabteilung wird diskutiert, ob es sich nicht eventuell lohnt, die Smartphone-</w:t>
      </w:r>
      <w:proofErr w:type="spellStart"/>
      <w:r w:rsidRPr="008E3A0F">
        <w:rPr>
          <w:rFonts w:ascii="Arial" w:hAnsi="Arial" w:cs="Arial"/>
        </w:rPr>
        <w:t>Beamer</w:t>
      </w:r>
      <w:proofErr w:type="spellEnd"/>
      <w:r w:rsidRPr="008E3A0F">
        <w:rPr>
          <w:rFonts w:ascii="Arial" w:hAnsi="Arial" w:cs="Arial"/>
        </w:rPr>
        <w:t xml:space="preserve"> </w:t>
      </w:r>
      <w:proofErr w:type="gramStart"/>
      <w:r w:rsidRPr="008E3A0F">
        <w:rPr>
          <w:rFonts w:ascii="Arial" w:hAnsi="Arial" w:cs="Arial"/>
        </w:rPr>
        <w:t>selber</w:t>
      </w:r>
      <w:proofErr w:type="gramEnd"/>
      <w:r w:rsidRPr="008E3A0F">
        <w:rPr>
          <w:rFonts w:ascii="Arial" w:hAnsi="Arial" w:cs="Arial"/>
        </w:rPr>
        <w:t xml:space="preserve"> herzustellen. Produktionskapazitäten sind </w:t>
      </w:r>
      <w:proofErr w:type="gramStart"/>
      <w:r w:rsidRPr="008E3A0F">
        <w:rPr>
          <w:rFonts w:ascii="Arial" w:hAnsi="Arial" w:cs="Arial"/>
        </w:rPr>
        <w:t>durchaus vorhanden</w:t>
      </w:r>
      <w:proofErr w:type="gramEnd"/>
      <w:r w:rsidRPr="008E3A0F">
        <w:rPr>
          <w:rFonts w:ascii="Arial" w:hAnsi="Arial" w:cs="Arial"/>
        </w:rPr>
        <w:t>. Zusätzliches Personal müsste eingestellt werden.</w:t>
      </w:r>
    </w:p>
    <w:p w14:paraId="6BD0202E" w14:textId="77777777" w:rsidR="008A4382" w:rsidRPr="008E3A0F" w:rsidRDefault="008A4382" w:rsidP="008A4382">
      <w:pPr>
        <w:pStyle w:val="KeinLeerraum"/>
      </w:pPr>
    </w:p>
    <w:p w14:paraId="2A6F86CA" w14:textId="77777777" w:rsidR="008A4382" w:rsidRPr="008E3A0F" w:rsidRDefault="008A4382" w:rsidP="008A4382">
      <w:pPr>
        <w:jc w:val="both"/>
      </w:pPr>
      <w:r w:rsidRPr="008E3A0F">
        <w:rPr>
          <w:b/>
          <w:u w:val="single"/>
        </w:rPr>
        <w:t>Arbeitsauftrag:</w:t>
      </w:r>
    </w:p>
    <w:p w14:paraId="1392B373" w14:textId="27853420" w:rsidR="008A4382" w:rsidRPr="008E3A0F" w:rsidRDefault="008A4382" w:rsidP="004C6667">
      <w:pPr>
        <w:pStyle w:val="Listenabsatz"/>
        <w:numPr>
          <w:ilvl w:val="0"/>
          <w:numId w:val="4"/>
        </w:numPr>
        <w:jc w:val="both"/>
      </w:pPr>
      <w:r w:rsidRPr="008E3A0F">
        <w:t>Charakterisier</w:t>
      </w:r>
      <w:r w:rsidR="006B0A65">
        <w:t>t</w:t>
      </w:r>
      <w:r w:rsidRPr="008E3A0F">
        <w:t xml:space="preserve"> die Apfel OHG und erarbeit</w:t>
      </w:r>
      <w:r w:rsidR="006B0A65">
        <w:t>et</w:t>
      </w:r>
      <w:r w:rsidR="003E2B36">
        <w:t xml:space="preserve"> </w:t>
      </w:r>
      <w:r w:rsidRPr="008E3A0F">
        <w:t>eine Unternehmensphilosophie.</w:t>
      </w:r>
    </w:p>
    <w:p w14:paraId="7DFB01DD" w14:textId="15B54B7F" w:rsidR="008A4382" w:rsidRPr="008E3A0F" w:rsidRDefault="008A4382" w:rsidP="004C6667">
      <w:pPr>
        <w:pStyle w:val="Listenabsatz"/>
        <w:numPr>
          <w:ilvl w:val="0"/>
          <w:numId w:val="4"/>
        </w:numPr>
        <w:jc w:val="both"/>
      </w:pPr>
      <w:r w:rsidRPr="008E3A0F">
        <w:t>Erarbeite</w:t>
      </w:r>
      <w:r w:rsidR="006B0A65">
        <w:t>t</w:t>
      </w:r>
      <w:r w:rsidRPr="008E3A0F">
        <w:t xml:space="preserve"> Voraussetzungen für die Eigenfertigung</w:t>
      </w:r>
    </w:p>
    <w:p w14:paraId="2183793E" w14:textId="536AE5FF" w:rsidR="008A4382" w:rsidRPr="008E3A0F" w:rsidRDefault="008A4382" w:rsidP="004C6667">
      <w:pPr>
        <w:pStyle w:val="Listenabsatz"/>
        <w:numPr>
          <w:ilvl w:val="0"/>
          <w:numId w:val="4"/>
        </w:numPr>
        <w:jc w:val="both"/>
      </w:pPr>
      <w:r w:rsidRPr="008E3A0F">
        <w:t>Überprüf</w:t>
      </w:r>
      <w:r w:rsidR="006B0A65">
        <w:t>t</w:t>
      </w:r>
      <w:r w:rsidRPr="008E3A0F">
        <w:t xml:space="preserve"> jeweils ein Angebot und vergleich</w:t>
      </w:r>
      <w:r w:rsidR="006B0A65">
        <w:t>t</w:t>
      </w:r>
      <w:r w:rsidRPr="008E3A0F">
        <w:t xml:space="preserve"> dieses mit den Kosten der Eigenfertigung.</w:t>
      </w:r>
    </w:p>
    <w:p w14:paraId="4BCF0009" w14:textId="34C9A257" w:rsidR="008A4382" w:rsidRDefault="008A4382" w:rsidP="008A4382">
      <w:pPr>
        <w:jc w:val="both"/>
      </w:pPr>
      <w:r w:rsidRPr="008E3A0F">
        <w:t>Empfehl</w:t>
      </w:r>
      <w:r w:rsidR="006B0A65">
        <w:t xml:space="preserve">t Ihr </w:t>
      </w:r>
      <w:r w:rsidRPr="008E3A0F">
        <w:t>der Geschäftsleitung Fremdbezug oder Eigenfertigung?</w:t>
      </w:r>
    </w:p>
    <w:p w14:paraId="5F41422B" w14:textId="77777777" w:rsidR="004F7CF9" w:rsidRDefault="004F7CF9">
      <w:pPr>
        <w:spacing w:after="0" w:line="240" w:lineRule="auto"/>
      </w:pPr>
      <w:r>
        <w:br w:type="page"/>
      </w:r>
    </w:p>
    <w:p w14:paraId="05EE7DE3" w14:textId="77777777" w:rsidR="00767660" w:rsidRDefault="00767660" w:rsidP="00E660A0">
      <w:pPr>
        <w:spacing w:before="480" w:after="0" w:line="240" w:lineRule="auto"/>
        <w:rPr>
          <w:b/>
          <w:color w:val="004F86"/>
          <w:sz w:val="30"/>
          <w:szCs w:val="30"/>
        </w:rPr>
      </w:pPr>
    </w:p>
    <w:p w14:paraId="296013E8" w14:textId="77777777" w:rsidR="00E660A0" w:rsidRPr="00DE4C6C" w:rsidRDefault="00E660A0" w:rsidP="00DE4C6C">
      <w:pPr>
        <w:spacing w:before="360" w:after="120"/>
        <w:rPr>
          <w:b/>
          <w:color w:val="004F86"/>
          <w:sz w:val="28"/>
          <w:szCs w:val="28"/>
        </w:rPr>
      </w:pPr>
      <w:r w:rsidRPr="00DE4C6C">
        <w:rPr>
          <w:b/>
          <w:color w:val="004F86"/>
          <w:sz w:val="28"/>
          <w:szCs w:val="28"/>
        </w:rPr>
        <w:t>Angebot</w:t>
      </w:r>
      <w:r w:rsidR="0023244B" w:rsidRPr="00DE4C6C">
        <w:rPr>
          <w:b/>
          <w:color w:val="004F86"/>
          <w:sz w:val="28"/>
          <w:szCs w:val="28"/>
        </w:rPr>
        <w:t xml:space="preserve"> 1</w:t>
      </w:r>
    </w:p>
    <w:p w14:paraId="65E865B9" w14:textId="77777777" w:rsidR="00E660A0" w:rsidRDefault="00E660A0" w:rsidP="00E660A0">
      <w:pPr>
        <w:pStyle w:val="berschrift2"/>
      </w:pPr>
      <w:r>
        <w:rPr>
          <w:noProof/>
          <w:lang w:eastAsia="de-DE"/>
        </w:rPr>
        <mc:AlternateContent>
          <mc:Choice Requires="wps">
            <w:drawing>
              <wp:anchor distT="0" distB="0" distL="114300" distR="114300" simplePos="0" relativeHeight="251650560" behindDoc="0" locked="0" layoutInCell="1" allowOverlap="1" wp14:anchorId="2BAED833" wp14:editId="6DA8EB93">
                <wp:simplePos x="0" y="0"/>
                <wp:positionH relativeFrom="column">
                  <wp:posOffset>-81643</wp:posOffset>
                </wp:positionH>
                <wp:positionV relativeFrom="paragraph">
                  <wp:posOffset>-10886</wp:posOffset>
                </wp:positionV>
                <wp:extent cx="2286000" cy="935990"/>
                <wp:effectExtent l="0" t="0" r="0" b="0"/>
                <wp:wrapNone/>
                <wp:docPr id="26" name="Textfeld 26"/>
                <wp:cNvGraphicFramePr/>
                <a:graphic xmlns:a="http://schemas.openxmlformats.org/drawingml/2006/main">
                  <a:graphicData uri="http://schemas.microsoft.com/office/word/2010/wordprocessingShape">
                    <wps:wsp>
                      <wps:cNvSpPr txBox="1"/>
                      <wps:spPr>
                        <a:xfrm>
                          <a:off x="0" y="0"/>
                          <a:ext cx="2286000" cy="935990"/>
                        </a:xfrm>
                        <a:prstGeom prst="rect">
                          <a:avLst/>
                        </a:prstGeom>
                        <a:noFill/>
                        <a:ln>
                          <a:noFill/>
                        </a:ln>
                        <a:effectLst/>
                      </wps:spPr>
                      <wps:txbx>
                        <w:txbxContent>
                          <w:p w14:paraId="4C860208" w14:textId="1B3BED8A" w:rsidR="00A842A6" w:rsidRPr="008E3A0F" w:rsidRDefault="00470003" w:rsidP="00E660A0">
                            <w:pPr>
                              <w:pStyle w:val="berschrift2"/>
                              <w:rPr>
                                <w:sz w:val="36"/>
                                <w:szCs w:val="36"/>
                                <w14:shadow w14:blurRad="87998" w14:dist="50800" w14:dir="5040000" w14:sx="100000" w14:sy="100000" w14:kx="0" w14:ky="0" w14:algn="tl">
                                  <w14:schemeClr w14:val="accent4">
                                    <w14:alpha w14:val="55000"/>
                                    <w14:tint w14:val="80000"/>
                                    <w14:satMod w14:val="250000"/>
                                  </w14:schemeClr>
                                </w14:shadow>
                                <w14:textOutline w14:w="0" w14:cap="flat" w14:cmpd="sng" w14:algn="ctr">
                                  <w14:noFill/>
                                  <w14:prstDash w14:val="solid"/>
                                  <w14:round/>
                                </w14:textOutline>
                                <w14:textFill>
                                  <w14:gradFill>
                                    <w14:gsLst>
                                      <w14:gs w14:pos="0">
                                        <w14:schemeClr w14:val="accent4">
                                          <w14:tint w14:val="70000"/>
                                          <w14:satMod w14:val="200000"/>
                                        </w14:schemeClr>
                                      </w14:gs>
                                      <w14:gs w14:pos="40000">
                                        <w14:schemeClr w14:val="accent4">
                                          <w14:tint w14:val="90000"/>
                                          <w14:satMod w14:val="130000"/>
                                        </w14:schemeClr>
                                      </w14:gs>
                                      <w14:gs w14:pos="50000">
                                        <w14:schemeClr w14:val="accent4">
                                          <w14:tint w14:val="90000"/>
                                          <w14:satMod w14:val="130000"/>
                                        </w14:schemeClr>
                                      </w14:gs>
                                      <w14:gs w14:pos="68000">
                                        <w14:schemeClr w14:val="accent4">
                                          <w14:tint w14:val="90000"/>
                                          <w14:satMod w14:val="130000"/>
                                        </w14:schemeClr>
                                      </w14:gs>
                                      <w14:gs w14:pos="100000">
                                        <w14:schemeClr w14:val="accent4">
                                          <w14:tint w14:val="70000"/>
                                          <w14:satMod w14:val="200000"/>
                                        </w14:schemeClr>
                                      </w14:gs>
                                    </w14:gsLst>
                                    <w14:lin w14:ang="5400000" w14:scaled="0"/>
                                  </w14:gradFill>
                                </w14:textFill>
                                <w14:props3d w14:extrusionH="0" w14:contourW="0" w14:prstMaterial="softEdge">
                                  <w14:bevelT w14:w="29209" w14:h="16510" w14:prst="circle"/>
                                  <w14:contourClr>
                                    <w14:schemeClr w14:val="accent4">
                                      <w14:alpha w14:val="5000"/>
                                    </w14:schemeClr>
                                  </w14:contourClr>
                                </w14:props3d>
                              </w:rPr>
                            </w:pPr>
                            <w:proofErr w:type="spellStart"/>
                            <w:r>
                              <w:rPr>
                                <w:sz w:val="48"/>
                                <w:szCs w:val="48"/>
                                <w14:shadow w14:blurRad="87998" w14:dist="50800" w14:dir="5040000" w14:sx="100000" w14:sy="100000" w14:kx="0" w14:ky="0" w14:algn="tl">
                                  <w14:schemeClr w14:val="accent4">
                                    <w14:alpha w14:val="55000"/>
                                    <w14:tint w14:val="80000"/>
                                    <w14:satMod w14:val="250000"/>
                                  </w14:schemeClr>
                                </w14:shadow>
                                <w14:textOutline w14:w="0" w14:cap="flat" w14:cmpd="sng" w14:algn="ctr">
                                  <w14:noFill/>
                                  <w14:prstDash w14:val="solid"/>
                                  <w14:round/>
                                </w14:textOutline>
                                <w14:textFill>
                                  <w14:gradFill>
                                    <w14:gsLst>
                                      <w14:gs w14:pos="0">
                                        <w14:schemeClr w14:val="accent4">
                                          <w14:tint w14:val="70000"/>
                                          <w14:satMod w14:val="200000"/>
                                        </w14:schemeClr>
                                      </w14:gs>
                                      <w14:gs w14:pos="40000">
                                        <w14:schemeClr w14:val="accent4">
                                          <w14:tint w14:val="90000"/>
                                          <w14:satMod w14:val="130000"/>
                                        </w14:schemeClr>
                                      </w14:gs>
                                      <w14:gs w14:pos="50000">
                                        <w14:schemeClr w14:val="accent4">
                                          <w14:tint w14:val="90000"/>
                                          <w14:satMod w14:val="130000"/>
                                        </w14:schemeClr>
                                      </w14:gs>
                                      <w14:gs w14:pos="68000">
                                        <w14:schemeClr w14:val="accent4">
                                          <w14:tint w14:val="90000"/>
                                          <w14:satMod w14:val="130000"/>
                                        </w14:schemeClr>
                                      </w14:gs>
                                      <w14:gs w14:pos="100000">
                                        <w14:schemeClr w14:val="accent4">
                                          <w14:tint w14:val="70000"/>
                                          <w14:satMod w14:val="200000"/>
                                        </w14:schemeClr>
                                      </w14:gs>
                                    </w14:gsLst>
                                    <w14:lin w14:ang="5400000" w14:scaled="0"/>
                                  </w14:gradFill>
                                </w14:textFill>
                                <w14:props3d w14:extrusionH="0" w14:contourW="0" w14:prstMaterial="softEdge">
                                  <w14:bevelT w14:w="29209" w14:h="16510" w14:prst="circle"/>
                                  <w14:contourClr>
                                    <w14:schemeClr w14:val="accent4">
                                      <w14:alpha w14:val="5000"/>
                                    </w14:schemeClr>
                                  </w14:contourClr>
                                </w14:props3d>
                              </w:rPr>
                              <w:t>muster</w:t>
                            </w:r>
                            <w:proofErr w:type="spellEnd"/>
                            <w:r w:rsidR="00A842A6" w:rsidRPr="008E3A0F">
                              <w:rPr>
                                <w:sz w:val="36"/>
                                <w:szCs w:val="36"/>
                                <w14:shadow w14:blurRad="87998" w14:dist="50800" w14:dir="5040000" w14:sx="100000" w14:sy="100000" w14:kx="0" w14:ky="0" w14:algn="tl">
                                  <w14:schemeClr w14:val="accent4">
                                    <w14:alpha w14:val="55000"/>
                                    <w14:tint w14:val="80000"/>
                                    <w14:satMod w14:val="250000"/>
                                  </w14:schemeClr>
                                </w14:shadow>
                                <w14:textOutline w14:w="0" w14:cap="flat" w14:cmpd="sng" w14:algn="ctr">
                                  <w14:noFill/>
                                  <w14:prstDash w14:val="solid"/>
                                  <w14:round/>
                                </w14:textOutline>
                                <w14:textFill>
                                  <w14:gradFill>
                                    <w14:gsLst>
                                      <w14:gs w14:pos="0">
                                        <w14:schemeClr w14:val="accent4">
                                          <w14:tint w14:val="70000"/>
                                          <w14:satMod w14:val="200000"/>
                                        </w14:schemeClr>
                                      </w14:gs>
                                      <w14:gs w14:pos="40000">
                                        <w14:schemeClr w14:val="accent4">
                                          <w14:tint w14:val="90000"/>
                                          <w14:satMod w14:val="130000"/>
                                        </w14:schemeClr>
                                      </w14:gs>
                                      <w14:gs w14:pos="50000">
                                        <w14:schemeClr w14:val="accent4">
                                          <w14:tint w14:val="90000"/>
                                          <w14:satMod w14:val="130000"/>
                                        </w14:schemeClr>
                                      </w14:gs>
                                      <w14:gs w14:pos="68000">
                                        <w14:schemeClr w14:val="accent4">
                                          <w14:tint w14:val="90000"/>
                                          <w14:satMod w14:val="130000"/>
                                        </w14:schemeClr>
                                      </w14:gs>
                                      <w14:gs w14:pos="100000">
                                        <w14:schemeClr w14:val="accent4">
                                          <w14:tint w14:val="70000"/>
                                          <w14:satMod w14:val="200000"/>
                                        </w14:schemeClr>
                                      </w14:gs>
                                    </w14:gsLst>
                                    <w14:lin w14:ang="5400000" w14:scaled="0"/>
                                  </w14:gradFill>
                                </w14:textFill>
                                <w14:props3d w14:extrusionH="0" w14:contourW="0" w14:prstMaterial="softEdge">
                                  <w14:bevelT w14:w="29209" w14:h="16510" w14:prst="circle"/>
                                  <w14:contourClr>
                                    <w14:schemeClr w14:val="accent4">
                                      <w14:alpha w14:val="5000"/>
                                    </w14:schemeClr>
                                  </w14:contourClr>
                                </w14:props3d>
                              </w:rPr>
                              <w:t xml:space="preserve"> OHG</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a:scene3d>
                          <a:camera prst="orthographicFront">
                            <a:rot lat="0" lon="0" rev="0"/>
                          </a:camera>
                          <a:lightRig rig="glow" dir="t">
                            <a:rot lat="0" lon="0" rev="3600000"/>
                          </a:lightRig>
                        </a:scene3d>
                        <a:sp3d prstMaterial="softEdge">
                          <a:bevelT w="29210" h="16510"/>
                          <a:contourClr>
                            <a:schemeClr val="accent4">
                              <a:alpha val="95000"/>
                            </a:schemeClr>
                          </a:contourClr>
                        </a:sp3d>
                      </wps:bodyPr>
                    </wps:wsp>
                  </a:graphicData>
                </a:graphic>
              </wp:anchor>
            </w:drawing>
          </mc:Choice>
          <mc:Fallback>
            <w:pict>
              <v:shape w14:anchorId="2BAED833" id="Textfeld 26" o:spid="_x0000_s1028" type="#_x0000_t202" style="position:absolute;margin-left:-6.45pt;margin-top:-.85pt;width:180pt;height:73.7pt;z-index:251650560;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IVAkyQIAALgFAAAOAAAAZHJzL2Uyb0RvYy54bWysVFtv0zAYfUfiP1h+Z2nTC2u1dCqDIqSx&#10;Taxoz67jNJYc27LdNuPXc+ykXRnwgnhJvpuPv8v5fHXdNorshfPS6IIOLwaUCM1NKfW2oN/Xq3eX&#10;lPjAdMmU0aKgz8LT68XbN1cHOxe5qY0qhSMA0X5+sAWtQ7DzLPO8Fg3zF8YKDWdlXMMCVLfNSscO&#10;QG9Ulg8G0+xgXGmd4cJ7WD92TrpI+FUleLivKi8CUQVFbiF9Xfpu4jdbXLH51jFbS96nwf4hi4ZJ&#10;jUtPUB9ZYGTn5G9QjeTOeFOFC26azFSV5CLVgGqGg1fVPNbMilQLmuPtqU3+/8Hyu/2DI7IsaD6l&#10;RLMGM1qLNlRClQQm9Odg/RxhjxaBof1gWsz5aPcwxrLbyjXxj4II/Oj086m7QCMcxjy/nA4GcHH4&#10;ZqPJbJban72cts6Hz8I0JAoFdZheairb3/qATBB6DImXabOSSqUJKv2LAYGdRSQK9KdjIV3CUQrt&#10;pu0KPxazMeUzanSmY4m3fCWRyC3z4YE50AK5g+rhHp9KmUNBTS9RUhv340/2GI9pwUvJATQrqMYe&#10;UKK+aExxNhyPIyuTMp68z6G4c8/m3KN3zY0Bj4dYKcuTGOODOoqVM80T9mEZ74SLaY6bCxqO4k3o&#10;qI994mK5TEHgoWXhVj9aHqFjH2OT1+0Tc7afRMAM78yRjmz+aiBdbDzp7XIXMJY4LWhcaDEqo8jB&#10;LMd6OONCbfqlWzmjuymj70SxLnM8Fik5J/bx382+w4hoSm7r8E1uiZN4ZraYBSWlTJVG91+RRpGA&#10;oGCHd0RJxDrL1dtRmTL9yoJwkqHlcWM/ldu4jGy+EXuh1gTzz2f5EH2u0bjpBFKqmqMgs3M3Km1G&#10;eskEFLKPQIyjJ2Hc0VrZmnXm2eQlrdOJlNc5Gmgdc4M9Erija6/geUjhfVfj+3Oup6iXB3fxEwAA&#10;//8DAFBLAwQUAAYACAAAACEAR238bt4AAAAKAQAADwAAAGRycy9kb3ducmV2LnhtbEyPwU7DMAyG&#10;70i8Q2Qkblva0tGtazqhAWfG4AGy1mtKG6dqsq3w9HgnuNnyp9/fX2wm24szjr51pCCeRyCQKle3&#10;1Cj4/HidLUH4oKnWvSNU8I0eNuXtTaHz2l3oHc/70AgOIZ9rBSaEIZfSVwat9nM3IPHt6EarA69j&#10;I+tRXzjc9jKJokdpdUv8wegBtwarbn+yCpaRfeu6VbLzNv2JF2b77F6GL6Xu76anNYiAU/iD4arP&#10;6lCy08GdqPaiVzCLkxWj1yEDwcBDmsUgDkymiwxkWcj/FcpfAAAA//8DAFBLAQItABQABgAIAAAA&#10;IQC2gziS/gAAAOEBAAATAAAAAAAAAAAAAAAAAAAAAABbQ29udGVudF9UeXBlc10ueG1sUEsBAi0A&#10;FAAGAAgAAAAhADj9If/WAAAAlAEAAAsAAAAAAAAAAAAAAAAALwEAAF9yZWxzLy5yZWxzUEsBAi0A&#10;FAAGAAgAAAAhAKIhUCTJAgAAuAUAAA4AAAAAAAAAAAAAAAAALgIAAGRycy9lMm9Eb2MueG1sUEsB&#10;Ai0AFAAGAAgAAAAhAEdt/G7eAAAACgEAAA8AAAAAAAAAAAAAAAAAIwUAAGRycy9kb3ducmV2Lnht&#10;bFBLBQYAAAAABAAEAPMAAAAuBgAAAAA=&#10;" filled="f" stroked="f">
                <v:textbox style="mso-fit-shape-to-text:t">
                  <w:txbxContent>
                    <w:p w14:paraId="4C860208" w14:textId="1B3BED8A" w:rsidR="00A842A6" w:rsidRPr="008E3A0F" w:rsidRDefault="00470003" w:rsidP="00E660A0">
                      <w:pPr>
                        <w:pStyle w:val="berschrift2"/>
                        <w:rPr>
                          <w:sz w:val="36"/>
                          <w:szCs w:val="36"/>
                          <w14:shadow w14:blurRad="87998" w14:dist="50800" w14:dir="5040000" w14:sx="100000" w14:sy="100000" w14:kx="0" w14:ky="0" w14:algn="tl">
                            <w14:schemeClr w14:val="accent4">
                              <w14:alpha w14:val="55000"/>
                              <w14:tint w14:val="80000"/>
                              <w14:satMod w14:val="250000"/>
                            </w14:schemeClr>
                          </w14:shadow>
                          <w14:textOutline w14:w="0" w14:cap="flat" w14:cmpd="sng" w14:algn="ctr">
                            <w14:noFill/>
                            <w14:prstDash w14:val="solid"/>
                            <w14:round/>
                          </w14:textOutline>
                          <w14:textFill>
                            <w14:gradFill>
                              <w14:gsLst>
                                <w14:gs w14:pos="0">
                                  <w14:schemeClr w14:val="accent4">
                                    <w14:tint w14:val="70000"/>
                                    <w14:satMod w14:val="200000"/>
                                  </w14:schemeClr>
                                </w14:gs>
                                <w14:gs w14:pos="40000">
                                  <w14:schemeClr w14:val="accent4">
                                    <w14:tint w14:val="90000"/>
                                    <w14:satMod w14:val="130000"/>
                                  </w14:schemeClr>
                                </w14:gs>
                                <w14:gs w14:pos="50000">
                                  <w14:schemeClr w14:val="accent4">
                                    <w14:tint w14:val="90000"/>
                                    <w14:satMod w14:val="130000"/>
                                  </w14:schemeClr>
                                </w14:gs>
                                <w14:gs w14:pos="68000">
                                  <w14:schemeClr w14:val="accent4">
                                    <w14:tint w14:val="90000"/>
                                    <w14:satMod w14:val="130000"/>
                                  </w14:schemeClr>
                                </w14:gs>
                                <w14:gs w14:pos="100000">
                                  <w14:schemeClr w14:val="accent4">
                                    <w14:tint w14:val="70000"/>
                                    <w14:satMod w14:val="200000"/>
                                  </w14:schemeClr>
                                </w14:gs>
                              </w14:gsLst>
                              <w14:lin w14:ang="5400000" w14:scaled="0"/>
                            </w14:gradFill>
                          </w14:textFill>
                          <w14:props3d w14:extrusionH="0" w14:contourW="0" w14:prstMaterial="softEdge">
                            <w14:bevelT w14:w="29209" w14:h="16510" w14:prst="circle"/>
                            <w14:contourClr>
                              <w14:schemeClr w14:val="accent4">
                                <w14:alpha w14:val="5000"/>
                              </w14:schemeClr>
                            </w14:contourClr>
                          </w14:props3d>
                        </w:rPr>
                      </w:pPr>
                      <w:proofErr w:type="spellStart"/>
                      <w:r>
                        <w:rPr>
                          <w:sz w:val="48"/>
                          <w:szCs w:val="48"/>
                          <w14:shadow w14:blurRad="87998" w14:dist="50800" w14:dir="5040000" w14:sx="100000" w14:sy="100000" w14:kx="0" w14:ky="0" w14:algn="tl">
                            <w14:schemeClr w14:val="accent4">
                              <w14:alpha w14:val="55000"/>
                              <w14:tint w14:val="80000"/>
                              <w14:satMod w14:val="250000"/>
                            </w14:schemeClr>
                          </w14:shadow>
                          <w14:textOutline w14:w="0" w14:cap="flat" w14:cmpd="sng" w14:algn="ctr">
                            <w14:noFill/>
                            <w14:prstDash w14:val="solid"/>
                            <w14:round/>
                          </w14:textOutline>
                          <w14:textFill>
                            <w14:gradFill>
                              <w14:gsLst>
                                <w14:gs w14:pos="0">
                                  <w14:schemeClr w14:val="accent4">
                                    <w14:tint w14:val="70000"/>
                                    <w14:satMod w14:val="200000"/>
                                  </w14:schemeClr>
                                </w14:gs>
                                <w14:gs w14:pos="40000">
                                  <w14:schemeClr w14:val="accent4">
                                    <w14:tint w14:val="90000"/>
                                    <w14:satMod w14:val="130000"/>
                                  </w14:schemeClr>
                                </w14:gs>
                                <w14:gs w14:pos="50000">
                                  <w14:schemeClr w14:val="accent4">
                                    <w14:tint w14:val="90000"/>
                                    <w14:satMod w14:val="130000"/>
                                  </w14:schemeClr>
                                </w14:gs>
                                <w14:gs w14:pos="68000">
                                  <w14:schemeClr w14:val="accent4">
                                    <w14:tint w14:val="90000"/>
                                    <w14:satMod w14:val="130000"/>
                                  </w14:schemeClr>
                                </w14:gs>
                                <w14:gs w14:pos="100000">
                                  <w14:schemeClr w14:val="accent4">
                                    <w14:tint w14:val="70000"/>
                                    <w14:satMod w14:val="200000"/>
                                  </w14:schemeClr>
                                </w14:gs>
                              </w14:gsLst>
                              <w14:lin w14:ang="5400000" w14:scaled="0"/>
                            </w14:gradFill>
                          </w14:textFill>
                          <w14:props3d w14:extrusionH="0" w14:contourW="0" w14:prstMaterial="softEdge">
                            <w14:bevelT w14:w="29209" w14:h="16510" w14:prst="circle"/>
                            <w14:contourClr>
                              <w14:schemeClr w14:val="accent4">
                                <w14:alpha w14:val="5000"/>
                              </w14:schemeClr>
                            </w14:contourClr>
                          </w14:props3d>
                        </w:rPr>
                        <w:t>muster</w:t>
                      </w:r>
                      <w:proofErr w:type="spellEnd"/>
                      <w:r w:rsidR="00A842A6" w:rsidRPr="008E3A0F">
                        <w:rPr>
                          <w:sz w:val="36"/>
                          <w:szCs w:val="36"/>
                          <w14:shadow w14:blurRad="87998" w14:dist="50800" w14:dir="5040000" w14:sx="100000" w14:sy="100000" w14:kx="0" w14:ky="0" w14:algn="tl">
                            <w14:schemeClr w14:val="accent4">
                              <w14:alpha w14:val="55000"/>
                              <w14:tint w14:val="80000"/>
                              <w14:satMod w14:val="250000"/>
                            </w14:schemeClr>
                          </w14:shadow>
                          <w14:textOutline w14:w="0" w14:cap="flat" w14:cmpd="sng" w14:algn="ctr">
                            <w14:noFill/>
                            <w14:prstDash w14:val="solid"/>
                            <w14:round/>
                          </w14:textOutline>
                          <w14:textFill>
                            <w14:gradFill>
                              <w14:gsLst>
                                <w14:gs w14:pos="0">
                                  <w14:schemeClr w14:val="accent4">
                                    <w14:tint w14:val="70000"/>
                                    <w14:satMod w14:val="200000"/>
                                  </w14:schemeClr>
                                </w14:gs>
                                <w14:gs w14:pos="40000">
                                  <w14:schemeClr w14:val="accent4">
                                    <w14:tint w14:val="90000"/>
                                    <w14:satMod w14:val="130000"/>
                                  </w14:schemeClr>
                                </w14:gs>
                                <w14:gs w14:pos="50000">
                                  <w14:schemeClr w14:val="accent4">
                                    <w14:tint w14:val="90000"/>
                                    <w14:satMod w14:val="130000"/>
                                  </w14:schemeClr>
                                </w14:gs>
                                <w14:gs w14:pos="68000">
                                  <w14:schemeClr w14:val="accent4">
                                    <w14:tint w14:val="90000"/>
                                    <w14:satMod w14:val="130000"/>
                                  </w14:schemeClr>
                                </w14:gs>
                                <w14:gs w14:pos="100000">
                                  <w14:schemeClr w14:val="accent4">
                                    <w14:tint w14:val="70000"/>
                                    <w14:satMod w14:val="200000"/>
                                  </w14:schemeClr>
                                </w14:gs>
                              </w14:gsLst>
                              <w14:lin w14:ang="5400000" w14:scaled="0"/>
                            </w14:gradFill>
                          </w14:textFill>
                          <w14:props3d w14:extrusionH="0" w14:contourW="0" w14:prstMaterial="softEdge">
                            <w14:bevelT w14:w="29209" w14:h="16510" w14:prst="circle"/>
                            <w14:contourClr>
                              <w14:schemeClr w14:val="accent4">
                                <w14:alpha w14:val="5000"/>
                              </w14:schemeClr>
                            </w14:contourClr>
                          </w14:props3d>
                        </w:rPr>
                        <w:t xml:space="preserve"> OHG</w:t>
                      </w:r>
                    </w:p>
                  </w:txbxContent>
                </v:textbox>
              </v:shape>
            </w:pict>
          </mc:Fallback>
        </mc:AlternateContent>
      </w:r>
    </w:p>
    <w:p w14:paraId="1F935E20" w14:textId="77777777" w:rsidR="00E660A0" w:rsidRDefault="00E660A0" w:rsidP="00E660A0">
      <w:pPr>
        <w:pStyle w:val="berschrift2"/>
      </w:pPr>
    </w:p>
    <w:p w14:paraId="738EA506" w14:textId="77777777" w:rsidR="0055167E" w:rsidRPr="0055167E" w:rsidRDefault="0055167E" w:rsidP="0055167E"/>
    <w:p w14:paraId="425DC83F" w14:textId="6225B100" w:rsidR="0055167E" w:rsidRPr="008E3A0F" w:rsidRDefault="00470003" w:rsidP="0055167E">
      <w:pPr>
        <w:pStyle w:val="berschrift2"/>
        <w:spacing w:before="0" w:line="240" w:lineRule="auto"/>
        <w:rPr>
          <w:color w:val="auto"/>
          <w:sz w:val="22"/>
          <w:szCs w:val="22"/>
        </w:rPr>
      </w:pPr>
      <w:proofErr w:type="spellStart"/>
      <w:r>
        <w:rPr>
          <w:color w:val="auto"/>
          <w:sz w:val="22"/>
          <w:szCs w:val="22"/>
        </w:rPr>
        <w:t>m</w:t>
      </w:r>
      <w:r w:rsidR="006B0A65">
        <w:rPr>
          <w:color w:val="auto"/>
          <w:sz w:val="22"/>
          <w:szCs w:val="22"/>
        </w:rPr>
        <w:t>uster</w:t>
      </w:r>
      <w:proofErr w:type="spellEnd"/>
      <w:r w:rsidR="0055167E" w:rsidRPr="008E3A0F">
        <w:rPr>
          <w:color w:val="auto"/>
          <w:sz w:val="22"/>
          <w:szCs w:val="22"/>
        </w:rPr>
        <w:t xml:space="preserve"> OHG – </w:t>
      </w:r>
      <w:r w:rsidR="006B0A65">
        <w:rPr>
          <w:color w:val="auto"/>
          <w:sz w:val="22"/>
          <w:szCs w:val="22"/>
        </w:rPr>
        <w:t>Musterstr</w:t>
      </w:r>
      <w:r w:rsidR="0055167E" w:rsidRPr="008E3A0F">
        <w:rPr>
          <w:color w:val="auto"/>
          <w:sz w:val="22"/>
          <w:szCs w:val="22"/>
        </w:rPr>
        <w:t>. 2 – 50696 Köln</w:t>
      </w:r>
    </w:p>
    <w:p w14:paraId="22D7F679" w14:textId="77777777" w:rsidR="0055167E" w:rsidRPr="008E3A0F" w:rsidRDefault="0055167E" w:rsidP="0055167E">
      <w:pPr>
        <w:pStyle w:val="berschrift2"/>
        <w:spacing w:before="0" w:line="240" w:lineRule="auto"/>
        <w:rPr>
          <w:color w:val="auto"/>
          <w:sz w:val="22"/>
          <w:szCs w:val="22"/>
        </w:rPr>
      </w:pPr>
    </w:p>
    <w:p w14:paraId="521754C6" w14:textId="77777777" w:rsidR="0055167E" w:rsidRPr="008E3A0F" w:rsidRDefault="0055167E" w:rsidP="0055167E">
      <w:pPr>
        <w:pStyle w:val="berschrift2"/>
        <w:spacing w:before="0" w:line="240" w:lineRule="auto"/>
        <w:rPr>
          <w:sz w:val="22"/>
          <w:szCs w:val="22"/>
        </w:rPr>
      </w:pPr>
    </w:p>
    <w:p w14:paraId="641C2172" w14:textId="43D1BC8F" w:rsidR="0055167E" w:rsidRPr="008E3A0F" w:rsidRDefault="0055167E" w:rsidP="0055167E">
      <w:pPr>
        <w:pStyle w:val="berschrift1"/>
        <w:spacing w:before="0" w:line="240" w:lineRule="auto"/>
        <w:rPr>
          <w:b w:val="0"/>
          <w:bCs w:val="0"/>
          <w:color w:val="auto"/>
          <w:sz w:val="22"/>
          <w:szCs w:val="22"/>
        </w:rPr>
      </w:pPr>
      <w:r w:rsidRPr="008E3A0F">
        <w:rPr>
          <w:color w:val="auto"/>
          <w:sz w:val="22"/>
          <w:szCs w:val="22"/>
        </w:rPr>
        <w:t>Apfel OHG</w:t>
      </w:r>
    </w:p>
    <w:p w14:paraId="263BF360" w14:textId="77777777" w:rsidR="0055167E" w:rsidRPr="009E270B" w:rsidRDefault="0055167E" w:rsidP="0055167E">
      <w:pPr>
        <w:spacing w:after="0" w:line="240" w:lineRule="auto"/>
      </w:pPr>
      <w:r w:rsidRPr="009E270B">
        <w:t>Einkaufsabteilung</w:t>
      </w:r>
    </w:p>
    <w:p w14:paraId="64F45EFF" w14:textId="4AD8C0B5" w:rsidR="0055167E" w:rsidRPr="00B6656C" w:rsidRDefault="006B0A65" w:rsidP="0055167E">
      <w:pPr>
        <w:spacing w:after="0" w:line="240" w:lineRule="auto"/>
      </w:pPr>
      <w:r>
        <w:t>Musterstr.</w:t>
      </w:r>
      <w:r w:rsidR="00D23952" w:rsidRPr="00B6656C">
        <w:t xml:space="preserve"> 25</w:t>
      </w:r>
    </w:p>
    <w:p w14:paraId="0DED5486" w14:textId="77777777" w:rsidR="0055167E" w:rsidRPr="009E270B" w:rsidRDefault="0055167E" w:rsidP="0055167E">
      <w:pPr>
        <w:spacing w:after="0" w:line="240" w:lineRule="auto"/>
      </w:pPr>
      <w:r w:rsidRPr="009E270B">
        <w:t>50679 Köln</w:t>
      </w:r>
    </w:p>
    <w:p w14:paraId="64D06421" w14:textId="77777777" w:rsidR="0055167E" w:rsidRDefault="0055167E" w:rsidP="0055167E">
      <w:pPr>
        <w:spacing w:after="0" w:line="240" w:lineRule="auto"/>
      </w:pPr>
    </w:p>
    <w:p w14:paraId="299E42D2" w14:textId="77777777" w:rsidR="0055167E" w:rsidRDefault="0055167E" w:rsidP="0055167E">
      <w:pPr>
        <w:spacing w:after="0" w:line="240" w:lineRule="auto"/>
      </w:pPr>
    </w:p>
    <w:p w14:paraId="37763D4B" w14:textId="77777777" w:rsidR="0055167E" w:rsidRDefault="0055167E" w:rsidP="0055167E">
      <w:pPr>
        <w:tabs>
          <w:tab w:val="left" w:pos="2835"/>
          <w:tab w:val="left" w:pos="6237"/>
          <w:tab w:val="left" w:pos="7655"/>
        </w:tabs>
        <w:spacing w:after="0" w:line="240" w:lineRule="auto"/>
        <w:rPr>
          <w:sz w:val="16"/>
        </w:rPr>
      </w:pPr>
      <w:r>
        <w:rPr>
          <w:sz w:val="16"/>
        </w:rPr>
        <w:t xml:space="preserve">Ihre Zeichen, Ihre Nachricht </w:t>
      </w:r>
      <w:proofErr w:type="gramStart"/>
      <w:r>
        <w:rPr>
          <w:sz w:val="16"/>
        </w:rPr>
        <w:t>vom</w:t>
      </w:r>
      <w:r>
        <w:rPr>
          <w:sz w:val="16"/>
        </w:rPr>
        <w:tab/>
        <w:t>Unsere Zeichen</w:t>
      </w:r>
      <w:proofErr w:type="gramEnd"/>
      <w:r>
        <w:rPr>
          <w:sz w:val="16"/>
        </w:rPr>
        <w:t>, unsere Nachricht vom</w:t>
      </w:r>
      <w:r>
        <w:rPr>
          <w:sz w:val="16"/>
        </w:rPr>
        <w:tab/>
        <w:t>Tel.:</w:t>
      </w:r>
      <w:r>
        <w:rPr>
          <w:sz w:val="16"/>
        </w:rPr>
        <w:tab/>
        <w:t>Köln</w:t>
      </w:r>
    </w:p>
    <w:p w14:paraId="4E1A3944" w14:textId="17C692D5" w:rsidR="0055167E" w:rsidRPr="00647178" w:rsidRDefault="0055167E" w:rsidP="0055167E">
      <w:pPr>
        <w:tabs>
          <w:tab w:val="left" w:pos="2835"/>
          <w:tab w:val="left" w:pos="6237"/>
          <w:tab w:val="left" w:pos="7655"/>
        </w:tabs>
        <w:spacing w:after="0" w:line="240" w:lineRule="auto"/>
        <w:rPr>
          <w:sz w:val="16"/>
          <w:lang w:val="en-GB"/>
        </w:rPr>
      </w:pPr>
      <w:r>
        <w:rPr>
          <w:sz w:val="16"/>
        </w:rPr>
        <w:tab/>
      </w:r>
      <w:r>
        <w:rPr>
          <w:sz w:val="16"/>
        </w:rPr>
        <w:tab/>
      </w:r>
      <w:r w:rsidRPr="00647178">
        <w:rPr>
          <w:sz w:val="16"/>
          <w:lang w:val="en-GB"/>
        </w:rPr>
        <w:t>0221/</w:t>
      </w:r>
      <w:r w:rsidR="006B0A65" w:rsidRPr="00647178">
        <w:rPr>
          <w:sz w:val="16"/>
          <w:lang w:val="en-GB"/>
        </w:rPr>
        <w:t>xx-xx-xx</w:t>
      </w:r>
      <w:r w:rsidRPr="00647178">
        <w:rPr>
          <w:sz w:val="16"/>
          <w:lang w:val="en-GB"/>
        </w:rPr>
        <w:tab/>
      </w:r>
      <w:r w:rsidR="006625E0" w:rsidRPr="00647178">
        <w:rPr>
          <w:sz w:val="16"/>
          <w:lang w:val="en-GB"/>
        </w:rPr>
        <w:t>xx.xx.</w:t>
      </w:r>
      <w:r w:rsidRPr="00647178">
        <w:rPr>
          <w:sz w:val="16"/>
          <w:lang w:val="en-GB"/>
        </w:rPr>
        <w:t>20</w:t>
      </w:r>
      <w:r w:rsidR="00647178">
        <w:rPr>
          <w:sz w:val="16"/>
          <w:lang w:val="en-GB"/>
        </w:rPr>
        <w:t>20</w:t>
      </w:r>
    </w:p>
    <w:p w14:paraId="5F13C96E" w14:textId="77777777" w:rsidR="0055167E" w:rsidRPr="00647178" w:rsidRDefault="0055167E" w:rsidP="0055167E">
      <w:pPr>
        <w:tabs>
          <w:tab w:val="left" w:pos="2835"/>
          <w:tab w:val="left" w:pos="6237"/>
          <w:tab w:val="left" w:pos="7655"/>
        </w:tabs>
        <w:spacing w:after="0" w:line="240" w:lineRule="auto"/>
        <w:rPr>
          <w:sz w:val="16"/>
          <w:lang w:val="en-GB"/>
        </w:rPr>
      </w:pPr>
    </w:p>
    <w:p w14:paraId="1523781A" w14:textId="77777777" w:rsidR="00E660A0" w:rsidRPr="00647178" w:rsidRDefault="00E660A0" w:rsidP="0055167E">
      <w:pPr>
        <w:tabs>
          <w:tab w:val="left" w:pos="2835"/>
          <w:tab w:val="left" w:pos="6237"/>
          <w:tab w:val="left" w:pos="7655"/>
        </w:tabs>
        <w:spacing w:after="0" w:line="240" w:lineRule="auto"/>
        <w:rPr>
          <w:sz w:val="16"/>
          <w:lang w:val="en-GB"/>
        </w:rPr>
      </w:pPr>
    </w:p>
    <w:p w14:paraId="0CC32995" w14:textId="77777777" w:rsidR="00E660A0" w:rsidRPr="00647178" w:rsidRDefault="00E660A0" w:rsidP="0055167E">
      <w:pPr>
        <w:tabs>
          <w:tab w:val="left" w:pos="2835"/>
          <w:tab w:val="left" w:pos="6237"/>
          <w:tab w:val="left" w:pos="7655"/>
        </w:tabs>
        <w:spacing w:after="0" w:line="240" w:lineRule="auto"/>
        <w:rPr>
          <w:sz w:val="16"/>
          <w:lang w:val="en-GB"/>
        </w:rPr>
      </w:pPr>
    </w:p>
    <w:p w14:paraId="361EEC15" w14:textId="77777777" w:rsidR="00E660A0" w:rsidRPr="00647178" w:rsidRDefault="00E660A0" w:rsidP="0055167E">
      <w:pPr>
        <w:tabs>
          <w:tab w:val="left" w:pos="2835"/>
          <w:tab w:val="left" w:pos="6237"/>
          <w:tab w:val="left" w:pos="7655"/>
        </w:tabs>
        <w:spacing w:after="0" w:line="240" w:lineRule="auto"/>
        <w:rPr>
          <w:sz w:val="16"/>
          <w:lang w:val="en-GB"/>
        </w:rPr>
      </w:pPr>
    </w:p>
    <w:p w14:paraId="5B53A8E2" w14:textId="77777777" w:rsidR="00E660A0" w:rsidRPr="008E3A0F" w:rsidRDefault="00E660A0" w:rsidP="0055167E">
      <w:pPr>
        <w:tabs>
          <w:tab w:val="center" w:pos="142"/>
        </w:tabs>
        <w:spacing w:after="0" w:line="240" w:lineRule="auto"/>
        <w:rPr>
          <w:b/>
        </w:rPr>
      </w:pPr>
      <w:r w:rsidRPr="008E3A0F">
        <w:rPr>
          <w:b/>
        </w:rPr>
        <w:t>Angebot Nr.: 1001/2013</w:t>
      </w:r>
      <w:r w:rsidRPr="008E3A0F">
        <w:rPr>
          <w:b/>
        </w:rPr>
        <w:tab/>
      </w:r>
    </w:p>
    <w:p w14:paraId="3382DC57" w14:textId="77777777" w:rsidR="00E660A0" w:rsidRPr="008E3A0F" w:rsidRDefault="00E660A0" w:rsidP="0055167E">
      <w:pPr>
        <w:tabs>
          <w:tab w:val="center" w:pos="142"/>
        </w:tabs>
        <w:spacing w:after="0" w:line="240" w:lineRule="auto"/>
      </w:pPr>
    </w:p>
    <w:p w14:paraId="3E4BC135" w14:textId="77777777" w:rsidR="00E660A0" w:rsidRPr="008E3A0F" w:rsidRDefault="00E660A0" w:rsidP="0055167E">
      <w:pPr>
        <w:tabs>
          <w:tab w:val="center" w:pos="142"/>
        </w:tabs>
        <w:spacing w:after="0" w:line="240" w:lineRule="auto"/>
      </w:pPr>
    </w:p>
    <w:p w14:paraId="7B3FF2A8" w14:textId="77777777" w:rsidR="00E660A0" w:rsidRPr="008E3A0F" w:rsidRDefault="00E660A0" w:rsidP="0055167E">
      <w:pPr>
        <w:tabs>
          <w:tab w:val="center" w:pos="142"/>
        </w:tabs>
        <w:spacing w:after="0" w:line="240" w:lineRule="auto"/>
      </w:pPr>
      <w:r w:rsidRPr="008E3A0F">
        <w:t>Sehr geehrte Damen und Herren,</w:t>
      </w:r>
    </w:p>
    <w:p w14:paraId="5F4D0027" w14:textId="77777777" w:rsidR="00E660A0" w:rsidRPr="008E3A0F" w:rsidRDefault="00E660A0" w:rsidP="0055167E">
      <w:pPr>
        <w:tabs>
          <w:tab w:val="center" w:pos="142"/>
        </w:tabs>
        <w:spacing w:after="0" w:line="240" w:lineRule="auto"/>
      </w:pPr>
    </w:p>
    <w:p w14:paraId="280BD261" w14:textId="38D18A82" w:rsidR="00E660A0" w:rsidRPr="008E3A0F" w:rsidRDefault="00E660A0" w:rsidP="0055167E">
      <w:pPr>
        <w:tabs>
          <w:tab w:val="center" w:pos="142"/>
        </w:tabs>
        <w:spacing w:after="0" w:line="240" w:lineRule="auto"/>
      </w:pPr>
      <w:r w:rsidRPr="008E3A0F">
        <w:t xml:space="preserve">wir freuen uns sehr über Ihr Interesse an unseren Produkten. Gemäß Ihrer Anfrage können wir Ihnen folgendes Angebot </w:t>
      </w:r>
      <w:r w:rsidR="006B0A65">
        <w:t>unterbreiten</w:t>
      </w:r>
      <w:r w:rsidRPr="008E3A0F">
        <w:t>:</w:t>
      </w:r>
    </w:p>
    <w:p w14:paraId="68929087" w14:textId="77777777" w:rsidR="00E660A0" w:rsidRPr="008E3A0F" w:rsidRDefault="00E660A0" w:rsidP="0055167E">
      <w:pPr>
        <w:tabs>
          <w:tab w:val="center" w:pos="142"/>
        </w:tabs>
        <w:spacing w:after="0" w:line="240" w:lineRule="auto"/>
      </w:pPr>
    </w:p>
    <w:p w14:paraId="59BF7B36" w14:textId="681AC1E5" w:rsidR="00E660A0" w:rsidRPr="00B6656C" w:rsidRDefault="00E660A0" w:rsidP="008E3A0F">
      <w:pPr>
        <w:pStyle w:val="berschrift3"/>
        <w:tabs>
          <w:tab w:val="left" w:pos="2552"/>
          <w:tab w:val="left" w:pos="5103"/>
        </w:tabs>
        <w:spacing w:before="0" w:line="240" w:lineRule="auto"/>
        <w:rPr>
          <w:color w:val="auto"/>
        </w:rPr>
      </w:pPr>
      <w:r w:rsidRPr="009E270B">
        <w:rPr>
          <w:color w:val="auto"/>
        </w:rPr>
        <w:t>Artikelnummer</w:t>
      </w:r>
      <w:r w:rsidRPr="009E270B">
        <w:rPr>
          <w:color w:val="auto"/>
        </w:rPr>
        <w:tab/>
        <w:t>Artikel</w:t>
      </w:r>
      <w:r w:rsidR="0055167E" w:rsidRPr="009E270B">
        <w:rPr>
          <w:color w:val="auto"/>
        </w:rPr>
        <w:tab/>
      </w:r>
      <w:r w:rsidRPr="009E270B">
        <w:rPr>
          <w:color w:val="auto"/>
        </w:rPr>
        <w:t>Einzelpreis</w:t>
      </w:r>
    </w:p>
    <w:p w14:paraId="21E69D3D" w14:textId="56C7CD84" w:rsidR="00E660A0" w:rsidRPr="008E3A0F" w:rsidRDefault="00E660A0" w:rsidP="008E3A0F">
      <w:pPr>
        <w:pStyle w:val="berschrift3"/>
        <w:tabs>
          <w:tab w:val="left" w:pos="2552"/>
          <w:tab w:val="left" w:pos="5103"/>
        </w:tabs>
        <w:spacing w:before="0" w:line="240" w:lineRule="auto"/>
      </w:pPr>
      <w:r w:rsidRPr="008E3A0F">
        <w:rPr>
          <w:b w:val="0"/>
          <w:color w:val="auto"/>
        </w:rPr>
        <w:t>200111806</w:t>
      </w:r>
      <w:r w:rsidRPr="008E3A0F">
        <w:rPr>
          <w:b w:val="0"/>
          <w:color w:val="auto"/>
        </w:rPr>
        <w:tab/>
      </w:r>
      <w:proofErr w:type="spellStart"/>
      <w:r w:rsidRPr="008E3A0F">
        <w:rPr>
          <w:b w:val="0"/>
          <w:color w:val="auto"/>
        </w:rPr>
        <w:t>Beamer</w:t>
      </w:r>
      <w:proofErr w:type="spellEnd"/>
      <w:r w:rsidRPr="008E3A0F">
        <w:rPr>
          <w:b w:val="0"/>
          <w:color w:val="auto"/>
        </w:rPr>
        <w:t>-Adapter</w:t>
      </w:r>
      <w:r w:rsidR="009E270B" w:rsidRPr="008E3A0F">
        <w:rPr>
          <w:b w:val="0"/>
          <w:color w:val="auto"/>
        </w:rPr>
        <w:tab/>
      </w:r>
      <w:r w:rsidRPr="008E3A0F">
        <w:rPr>
          <w:b w:val="0"/>
          <w:color w:val="auto"/>
        </w:rPr>
        <w:t>61,00 €</w:t>
      </w:r>
    </w:p>
    <w:p w14:paraId="272ADFBD" w14:textId="77777777" w:rsidR="00E660A0" w:rsidRPr="008E3A0F" w:rsidRDefault="00E660A0" w:rsidP="0055167E">
      <w:pPr>
        <w:tabs>
          <w:tab w:val="center" w:pos="142"/>
        </w:tabs>
        <w:spacing w:after="0" w:line="240" w:lineRule="auto"/>
      </w:pPr>
    </w:p>
    <w:p w14:paraId="32D62071" w14:textId="77777777" w:rsidR="00E660A0" w:rsidRPr="008E3A0F" w:rsidRDefault="00E660A0" w:rsidP="0055167E">
      <w:pPr>
        <w:tabs>
          <w:tab w:val="center" w:pos="142"/>
        </w:tabs>
        <w:spacing w:after="0" w:line="240" w:lineRule="auto"/>
      </w:pPr>
      <w:r w:rsidRPr="008E3A0F">
        <w:t>Bitte teilen Sie uns innerhalb von 14 Tagen mit, ob Sie unser Angebot wahrnehmen möchten.</w:t>
      </w:r>
    </w:p>
    <w:p w14:paraId="5BA74D2A" w14:textId="77777777" w:rsidR="00E660A0" w:rsidRPr="008E3A0F" w:rsidRDefault="00E660A0" w:rsidP="0055167E">
      <w:pPr>
        <w:tabs>
          <w:tab w:val="center" w:pos="142"/>
        </w:tabs>
        <w:spacing w:after="0" w:line="240" w:lineRule="auto"/>
      </w:pPr>
    </w:p>
    <w:p w14:paraId="3C48345A" w14:textId="77777777" w:rsidR="00E660A0" w:rsidRPr="008E3A0F" w:rsidRDefault="00E660A0" w:rsidP="0055167E">
      <w:pPr>
        <w:tabs>
          <w:tab w:val="center" w:pos="142"/>
        </w:tabs>
        <w:spacing w:after="0" w:line="240" w:lineRule="auto"/>
      </w:pPr>
    </w:p>
    <w:p w14:paraId="390D3058" w14:textId="77777777" w:rsidR="00E660A0" w:rsidRPr="008E3A0F" w:rsidRDefault="00E660A0" w:rsidP="0055167E">
      <w:pPr>
        <w:tabs>
          <w:tab w:val="center" w:pos="142"/>
        </w:tabs>
        <w:spacing w:after="0" w:line="240" w:lineRule="auto"/>
      </w:pPr>
      <w:r w:rsidRPr="008E3A0F">
        <w:t>Wir freuen uns auf erfolgreiche Zusammenarbeit.</w:t>
      </w:r>
    </w:p>
    <w:p w14:paraId="4A047D08" w14:textId="77777777" w:rsidR="00E660A0" w:rsidRPr="008E3A0F" w:rsidRDefault="00E660A0" w:rsidP="0055167E">
      <w:pPr>
        <w:tabs>
          <w:tab w:val="center" w:pos="142"/>
        </w:tabs>
        <w:spacing w:after="0" w:line="240" w:lineRule="auto"/>
      </w:pPr>
    </w:p>
    <w:p w14:paraId="293D6650" w14:textId="77777777" w:rsidR="00E660A0" w:rsidRPr="008E3A0F" w:rsidRDefault="00E660A0" w:rsidP="0055167E">
      <w:pPr>
        <w:tabs>
          <w:tab w:val="center" w:pos="142"/>
        </w:tabs>
        <w:spacing w:after="0" w:line="240" w:lineRule="auto"/>
      </w:pPr>
      <w:r w:rsidRPr="008E3A0F">
        <w:t>Mit freundlichen Grüßen</w:t>
      </w:r>
    </w:p>
    <w:p w14:paraId="338ACCB3" w14:textId="77777777" w:rsidR="00E660A0" w:rsidRPr="008E3A0F" w:rsidRDefault="00E660A0" w:rsidP="0055167E">
      <w:pPr>
        <w:tabs>
          <w:tab w:val="center" w:pos="142"/>
        </w:tabs>
        <w:spacing w:after="0" w:line="240" w:lineRule="auto"/>
      </w:pPr>
    </w:p>
    <w:p w14:paraId="6EDBCD5C" w14:textId="77777777" w:rsidR="00E660A0" w:rsidRPr="008E3A0F" w:rsidRDefault="00E660A0" w:rsidP="0055167E">
      <w:pPr>
        <w:tabs>
          <w:tab w:val="center" w:pos="142"/>
        </w:tabs>
        <w:spacing w:after="0" w:line="240" w:lineRule="auto"/>
      </w:pPr>
    </w:p>
    <w:p w14:paraId="01623691" w14:textId="09F9F1CE" w:rsidR="00E660A0" w:rsidRPr="008E3A0F" w:rsidRDefault="006B0A65" w:rsidP="0055167E">
      <w:pPr>
        <w:tabs>
          <w:tab w:val="center" w:pos="142"/>
        </w:tabs>
        <w:spacing w:after="0" w:line="240" w:lineRule="auto"/>
        <w:rPr>
          <w:rFonts w:ascii="Monotype Corsiva" w:hAnsi="Monotype Corsiva"/>
        </w:rPr>
      </w:pPr>
      <w:r>
        <w:rPr>
          <w:rFonts w:ascii="Monotype Corsiva" w:hAnsi="Monotype Corsiva"/>
        </w:rPr>
        <w:t>Muster</w:t>
      </w:r>
      <w:r w:rsidR="00E660A0" w:rsidRPr="008E3A0F">
        <w:rPr>
          <w:rFonts w:ascii="Monotype Corsiva" w:hAnsi="Monotype Corsiva"/>
        </w:rPr>
        <w:t xml:space="preserve"> OHG</w:t>
      </w:r>
    </w:p>
    <w:p w14:paraId="2FD3FAC5" w14:textId="77777777" w:rsidR="00E44877" w:rsidRDefault="00E44877">
      <w:pPr>
        <w:spacing w:after="0" w:line="240" w:lineRule="auto"/>
      </w:pPr>
      <w:r>
        <w:br w:type="page"/>
      </w:r>
    </w:p>
    <w:p w14:paraId="5B2F8BF4" w14:textId="77777777" w:rsidR="00E660A0" w:rsidRPr="00DE4C6C" w:rsidRDefault="00E660A0" w:rsidP="00DE4C6C">
      <w:pPr>
        <w:spacing w:before="360" w:after="120"/>
        <w:rPr>
          <w:b/>
          <w:color w:val="004F86"/>
          <w:sz w:val="28"/>
          <w:szCs w:val="28"/>
        </w:rPr>
      </w:pPr>
      <w:r w:rsidRPr="00DE4C6C">
        <w:rPr>
          <w:b/>
          <w:color w:val="004F86"/>
          <w:sz w:val="28"/>
          <w:szCs w:val="28"/>
        </w:rPr>
        <w:lastRenderedPageBreak/>
        <w:t>Eigen- oder Fremdfertigung – Was ist günstiger?</w:t>
      </w:r>
    </w:p>
    <w:p w14:paraId="4A18ECC7" w14:textId="77777777" w:rsidR="00051B8B" w:rsidRPr="008E3A0F" w:rsidRDefault="00051B8B" w:rsidP="008E3A0F">
      <w:pPr>
        <w:spacing w:after="0"/>
        <w:contextualSpacing/>
        <w:rPr>
          <w:sz w:val="18"/>
          <w:szCs w:val="18"/>
        </w:rPr>
      </w:pPr>
    </w:p>
    <w:tbl>
      <w:tblPr>
        <w:tblStyle w:val="Tabellenraster"/>
        <w:tblW w:w="10490" w:type="dxa"/>
        <w:tblInd w:w="-459" w:type="dxa"/>
        <w:tblLook w:val="04A0" w:firstRow="1" w:lastRow="0" w:firstColumn="1" w:lastColumn="0" w:noHBand="0" w:noVBand="1"/>
      </w:tblPr>
      <w:tblGrid>
        <w:gridCol w:w="10490"/>
      </w:tblGrid>
      <w:tr w:rsidR="00A03565" w14:paraId="75A2E0A2" w14:textId="77777777" w:rsidTr="008E3A0F">
        <w:tc>
          <w:tcPr>
            <w:tcW w:w="10490" w:type="dxa"/>
          </w:tcPr>
          <w:p w14:paraId="39405FAA" w14:textId="3D8BC9FF" w:rsidR="00A03565" w:rsidRDefault="00BC0D93" w:rsidP="008E3A0F">
            <w:pPr>
              <w:spacing w:after="0" w:line="240" w:lineRule="auto"/>
              <w:ind w:left="175" w:right="176"/>
              <w:jc w:val="both"/>
            </w:pPr>
            <w:r>
              <w:t xml:space="preserve">Nach Rücksprache mit der Produktionsabteilung </w:t>
            </w:r>
            <w:r w:rsidR="006B0A65">
              <w:t>wollt Ihr</w:t>
            </w:r>
            <w:r>
              <w:t xml:space="preserve"> wissen, ob das Angebot der </w:t>
            </w:r>
            <w:r w:rsidR="006B0A65">
              <w:t>Muster</w:t>
            </w:r>
            <w:r>
              <w:t xml:space="preserve"> OHG günstiger </w:t>
            </w:r>
            <w:proofErr w:type="gramStart"/>
            <w:r>
              <w:t>ist,</w:t>
            </w:r>
            <w:proofErr w:type="gramEnd"/>
            <w:r>
              <w:t xml:space="preserve"> als die Eigenproduktion. Als Mitarbeiter des Einkaufs </w:t>
            </w:r>
            <w:r w:rsidR="006B0A65">
              <w:t>werdet Ihr</w:t>
            </w:r>
            <w:r>
              <w:t xml:space="preserve"> damit beauftragt die Kosten für die Eigenfertigung und die Beschaffung der </w:t>
            </w:r>
            <w:proofErr w:type="spellStart"/>
            <w:r>
              <w:t>Beamer</w:t>
            </w:r>
            <w:proofErr w:type="spellEnd"/>
            <w:r>
              <w:t>-Adapter rechnerisch gegenüberzustellen</w:t>
            </w:r>
            <w:r w:rsidR="00051B8B">
              <w:t>.</w:t>
            </w:r>
          </w:p>
        </w:tc>
      </w:tr>
      <w:tr w:rsidR="00A03565" w14:paraId="753A021C" w14:textId="77777777" w:rsidTr="008E3A0F">
        <w:tc>
          <w:tcPr>
            <w:tcW w:w="10490" w:type="dxa"/>
          </w:tcPr>
          <w:p w14:paraId="0490ABEE" w14:textId="136B5BC4" w:rsidR="00A03565" w:rsidRDefault="00051B8B" w:rsidP="008E3A0F">
            <w:pPr>
              <w:spacing w:after="0" w:line="240" w:lineRule="auto"/>
              <w:ind w:left="176"/>
              <w:contextualSpacing/>
            </w:pPr>
            <w:r>
              <w:t>Bitte bearbeite die folgenden Arbeitsaufträge schriftlich in der Gruppe.</w:t>
            </w:r>
          </w:p>
          <w:p w14:paraId="3D206D5A" w14:textId="67BD4793" w:rsidR="00051B8B" w:rsidRDefault="00051B8B" w:rsidP="008E3A0F">
            <w:pPr>
              <w:pStyle w:val="Listenabsatz"/>
              <w:numPr>
                <w:ilvl w:val="0"/>
                <w:numId w:val="19"/>
              </w:numPr>
              <w:spacing w:line="240" w:lineRule="auto"/>
              <w:ind w:right="176"/>
            </w:pPr>
            <w:r>
              <w:t>Berechn</w:t>
            </w:r>
            <w:r w:rsidR="006B0A65">
              <w:t>et</w:t>
            </w:r>
            <w:r>
              <w:t xml:space="preserve"> die Kosten für Fremd- und Eigenfertigung. (tabellarische und grafische Darstellung der Ergebnisse z.B. durch Microsoft Excel)</w:t>
            </w:r>
          </w:p>
          <w:p w14:paraId="200FEFC3" w14:textId="650FDB54" w:rsidR="00051B8B" w:rsidRDefault="00051B8B" w:rsidP="008E3A0F">
            <w:pPr>
              <w:pStyle w:val="Listenabsatz"/>
              <w:numPr>
                <w:ilvl w:val="0"/>
                <w:numId w:val="19"/>
              </w:numPr>
              <w:spacing w:line="240" w:lineRule="auto"/>
              <w:ind w:right="176"/>
            </w:pPr>
            <w:r>
              <w:t>Wähl</w:t>
            </w:r>
            <w:r w:rsidR="006B0A65">
              <w:t>t</w:t>
            </w:r>
            <w:r>
              <w:t xml:space="preserve"> einen Gruppensprecher, der </w:t>
            </w:r>
            <w:r w:rsidR="006B0A65">
              <w:t>Eure</w:t>
            </w:r>
            <w:r>
              <w:t xml:space="preserve"> Ergebnisse anschließend präsentiert.</w:t>
            </w:r>
          </w:p>
          <w:p w14:paraId="1E6DCC0E" w14:textId="4EAF4DD5" w:rsidR="00051B8B" w:rsidRDefault="00051B8B" w:rsidP="008E3A0F">
            <w:pPr>
              <w:pStyle w:val="Listenabsatz"/>
              <w:numPr>
                <w:ilvl w:val="0"/>
                <w:numId w:val="19"/>
              </w:numPr>
              <w:spacing w:line="240" w:lineRule="auto"/>
              <w:ind w:right="176"/>
            </w:pPr>
            <w:r>
              <w:t>Achte</w:t>
            </w:r>
            <w:r w:rsidR="006B0A65">
              <w:t>t</w:t>
            </w:r>
            <w:r>
              <w:t xml:space="preserve"> auch auf die zur Verfügung stehende Zeit. </w:t>
            </w:r>
            <w:r w:rsidR="006B0A65">
              <w:t>Ihr habt</w:t>
            </w:r>
            <w:r>
              <w:t xml:space="preserve"> etwa </w:t>
            </w:r>
            <w:r w:rsidRPr="008E3A0F">
              <w:rPr>
                <w:b/>
              </w:rPr>
              <w:t>45 Minuten</w:t>
            </w:r>
            <w:r>
              <w:t xml:space="preserve"> für die Vorbereitung.</w:t>
            </w:r>
          </w:p>
        </w:tc>
      </w:tr>
      <w:tr w:rsidR="00A03565" w14:paraId="14FB158A" w14:textId="77777777" w:rsidTr="008E3A0F">
        <w:tc>
          <w:tcPr>
            <w:tcW w:w="10490" w:type="dxa"/>
          </w:tcPr>
          <w:p w14:paraId="4D6FE1E2" w14:textId="088FC26C" w:rsidR="00051B8B" w:rsidRDefault="00051B8B" w:rsidP="00D412DA">
            <w:pPr>
              <w:pStyle w:val="Listenabsatz"/>
              <w:numPr>
                <w:ilvl w:val="0"/>
                <w:numId w:val="12"/>
              </w:numPr>
              <w:spacing w:after="0" w:line="240" w:lineRule="auto"/>
              <w:ind w:left="885" w:right="176" w:hanging="426"/>
              <w:jc w:val="both"/>
              <w:rPr>
                <w:rFonts w:cs="Arial"/>
              </w:rPr>
            </w:pPr>
            <w:r w:rsidRPr="001A29A0">
              <w:rPr>
                <w:rFonts w:cs="Arial"/>
              </w:rPr>
              <w:t>Ermitte</w:t>
            </w:r>
            <w:r w:rsidR="006B0A65">
              <w:rPr>
                <w:rFonts w:cs="Arial"/>
              </w:rPr>
              <w:t>lt</w:t>
            </w:r>
            <w:r w:rsidRPr="001A29A0">
              <w:rPr>
                <w:rFonts w:cs="Arial"/>
              </w:rPr>
              <w:t xml:space="preserve"> rechnerisch mithilfe </w:t>
            </w:r>
            <w:r w:rsidR="00647178" w:rsidRPr="001A29A0">
              <w:rPr>
                <w:rFonts w:cs="Arial"/>
              </w:rPr>
              <w:t>untenstehender</w:t>
            </w:r>
            <w:r w:rsidRPr="001A29A0">
              <w:rPr>
                <w:rFonts w:cs="Arial"/>
              </w:rPr>
              <w:t xml:space="preserve"> Tabelle die Kosten für die unterschiedliche Anzahl an </w:t>
            </w:r>
            <w:proofErr w:type="spellStart"/>
            <w:r w:rsidRPr="001A29A0">
              <w:rPr>
                <w:rFonts w:cs="Arial"/>
              </w:rPr>
              <w:t>Beamer</w:t>
            </w:r>
            <w:proofErr w:type="spellEnd"/>
            <w:r w:rsidRPr="001A29A0">
              <w:rPr>
                <w:rFonts w:cs="Arial"/>
              </w:rPr>
              <w:t>-Adapter</w:t>
            </w:r>
            <w:r w:rsidR="00D412DA">
              <w:rPr>
                <w:rFonts w:cs="Arial"/>
              </w:rPr>
              <w:t>n</w:t>
            </w:r>
            <w:r w:rsidRPr="001A29A0">
              <w:rPr>
                <w:rFonts w:cs="Arial"/>
              </w:rPr>
              <w:t xml:space="preserve">, wenn </w:t>
            </w:r>
            <w:r w:rsidR="00A842A6">
              <w:rPr>
                <w:rFonts w:cs="Arial"/>
              </w:rPr>
              <w:t>Ihr</w:t>
            </w:r>
            <w:r w:rsidRPr="001A29A0">
              <w:rPr>
                <w:rFonts w:cs="Arial"/>
              </w:rPr>
              <w:t xml:space="preserve"> das Angebot von </w:t>
            </w:r>
            <w:r w:rsidR="00A842A6">
              <w:rPr>
                <w:rFonts w:cs="Arial"/>
              </w:rPr>
              <w:t>Muster OHG</w:t>
            </w:r>
            <w:r w:rsidRPr="001A29A0">
              <w:rPr>
                <w:rFonts w:cs="Arial"/>
              </w:rPr>
              <w:t xml:space="preserve"> berücksichtig</w:t>
            </w:r>
            <w:r w:rsidR="00A842A6">
              <w:rPr>
                <w:rFonts w:cs="Arial"/>
              </w:rPr>
              <w:t>t</w:t>
            </w:r>
            <w:r w:rsidRPr="001A29A0">
              <w:rPr>
                <w:rFonts w:cs="Arial"/>
              </w:rPr>
              <w:t xml:space="preserve"> (= Fremdbezug).</w:t>
            </w:r>
          </w:p>
          <w:p w14:paraId="583982BA" w14:textId="3EA7A634" w:rsidR="00051B8B" w:rsidRDefault="00051B8B" w:rsidP="00D412DA">
            <w:pPr>
              <w:pStyle w:val="Listenabsatz"/>
              <w:numPr>
                <w:ilvl w:val="0"/>
                <w:numId w:val="12"/>
              </w:numPr>
              <w:spacing w:after="0" w:line="240" w:lineRule="auto"/>
              <w:ind w:left="885" w:right="176" w:hanging="426"/>
              <w:jc w:val="both"/>
              <w:rPr>
                <w:rFonts w:cs="Arial"/>
              </w:rPr>
            </w:pPr>
            <w:r w:rsidRPr="001A29A0">
              <w:rPr>
                <w:rFonts w:cs="Arial"/>
              </w:rPr>
              <w:t>Ermittel</w:t>
            </w:r>
            <w:r w:rsidR="00A842A6">
              <w:rPr>
                <w:rFonts w:cs="Arial"/>
              </w:rPr>
              <w:t>t</w:t>
            </w:r>
            <w:r w:rsidRPr="001A29A0">
              <w:rPr>
                <w:rFonts w:cs="Arial"/>
              </w:rPr>
              <w:t xml:space="preserve"> mit derselben Tabelle auch die Kosten für die vorgegebene Anzahl an </w:t>
            </w:r>
            <w:proofErr w:type="spellStart"/>
            <w:r w:rsidRPr="001A29A0">
              <w:rPr>
                <w:rFonts w:cs="Arial"/>
              </w:rPr>
              <w:t>Beamer</w:t>
            </w:r>
            <w:r w:rsidR="00D412DA">
              <w:rPr>
                <w:rFonts w:cs="Arial"/>
              </w:rPr>
              <w:t>n</w:t>
            </w:r>
            <w:proofErr w:type="spellEnd"/>
            <w:r w:rsidRPr="001A29A0">
              <w:rPr>
                <w:rFonts w:cs="Arial"/>
              </w:rPr>
              <w:t xml:space="preserve">, wenn sie von der Apfel OHG selbst hergestellt werden (= Eigenfertigung). Die Produktionsabteilung stellt </w:t>
            </w:r>
            <w:r w:rsidR="00A842A6">
              <w:rPr>
                <w:rFonts w:cs="Arial"/>
              </w:rPr>
              <w:t>Euch</w:t>
            </w:r>
            <w:r w:rsidRPr="001A29A0">
              <w:rPr>
                <w:rFonts w:cs="Arial"/>
              </w:rPr>
              <w:t xml:space="preserve"> dazu folgende Informationen zur Verfügung:</w:t>
            </w:r>
          </w:p>
          <w:p w14:paraId="3158FB6E" w14:textId="77777777" w:rsidR="00D412DA" w:rsidRDefault="00D412DA" w:rsidP="008E3A0F">
            <w:pPr>
              <w:pStyle w:val="Listenabsatz"/>
              <w:numPr>
                <w:ilvl w:val="0"/>
                <w:numId w:val="20"/>
              </w:numPr>
              <w:spacing w:after="0" w:line="240" w:lineRule="auto"/>
              <w:ind w:right="176"/>
              <w:jc w:val="both"/>
              <w:rPr>
                <w:rFonts w:cs="Arial"/>
              </w:rPr>
            </w:pPr>
            <w:r>
              <w:rPr>
                <w:rFonts w:cs="Arial"/>
              </w:rPr>
              <w:t xml:space="preserve">Pro </w:t>
            </w:r>
            <w:proofErr w:type="spellStart"/>
            <w:r>
              <w:rPr>
                <w:rFonts w:cs="Arial"/>
              </w:rPr>
              <w:t>Beamer</w:t>
            </w:r>
            <w:proofErr w:type="spellEnd"/>
            <w:r>
              <w:rPr>
                <w:rFonts w:cs="Arial"/>
              </w:rPr>
              <w:t xml:space="preserve"> fallen 32,- € Material- und Personalkosten an</w:t>
            </w:r>
            <w:r w:rsidR="00156E84">
              <w:rPr>
                <w:rFonts w:cs="Arial"/>
              </w:rPr>
              <w:t xml:space="preserve"> (variable Kosten).</w:t>
            </w:r>
          </w:p>
          <w:p w14:paraId="3DB266FB" w14:textId="58C412D9" w:rsidR="00D412DA" w:rsidRDefault="00D412DA" w:rsidP="008E3A0F">
            <w:pPr>
              <w:pStyle w:val="Listenabsatz"/>
              <w:numPr>
                <w:ilvl w:val="0"/>
                <w:numId w:val="20"/>
              </w:numPr>
              <w:spacing w:after="0" w:line="240" w:lineRule="auto"/>
              <w:ind w:right="176"/>
              <w:jc w:val="both"/>
              <w:rPr>
                <w:rFonts w:cs="Arial"/>
              </w:rPr>
            </w:pPr>
            <w:r>
              <w:rPr>
                <w:rFonts w:cs="Arial"/>
              </w:rPr>
              <w:t>Für Maschinen und Werkzeuge fallen pro Jahr 125.000 € Kosten an (bspw. Für Reparaturen, Abschreibungen usw.). Dieser Betrag ist unabhängig von der h</w:t>
            </w:r>
            <w:r w:rsidR="00156E84">
              <w:rPr>
                <w:rFonts w:cs="Arial"/>
              </w:rPr>
              <w:t>ergestellten Menge immer gleich (Fixkosten).</w:t>
            </w:r>
          </w:p>
          <w:tbl>
            <w:tblPr>
              <w:tblW w:w="0" w:type="auto"/>
              <w:tblInd w:w="317" w:type="dxa"/>
              <w:tblBorders>
                <w:top w:val="single" w:sz="4" w:space="0" w:color="auto"/>
                <w:left w:val="single" w:sz="4" w:space="0" w:color="auto"/>
                <w:bottom w:val="single" w:sz="4" w:space="0" w:color="auto"/>
                <w:right w:val="single" w:sz="4" w:space="0" w:color="auto"/>
              </w:tblBorders>
              <w:tblLook w:val="0000" w:firstRow="0" w:lastRow="0" w:firstColumn="0" w:lastColumn="0" w:noHBand="0" w:noVBand="0"/>
            </w:tblPr>
            <w:tblGrid>
              <w:gridCol w:w="1067"/>
              <w:gridCol w:w="1759"/>
              <w:gridCol w:w="2365"/>
              <w:gridCol w:w="2228"/>
              <w:gridCol w:w="2124"/>
            </w:tblGrid>
            <w:tr w:rsidR="00D412DA" w:rsidRPr="00D412DA" w14:paraId="3C926E96" w14:textId="77777777" w:rsidTr="008E3A0F">
              <w:trPr>
                <w:trHeight w:val="170"/>
              </w:trPr>
              <w:tc>
                <w:tcPr>
                  <w:tcW w:w="1066" w:type="dxa"/>
                  <w:tcBorders>
                    <w:top w:val="single" w:sz="4" w:space="0" w:color="auto"/>
                    <w:left w:val="single" w:sz="4" w:space="0" w:color="auto"/>
                    <w:bottom w:val="single" w:sz="4" w:space="0" w:color="auto"/>
                    <w:right w:val="single" w:sz="4" w:space="0" w:color="auto"/>
                  </w:tcBorders>
                </w:tcPr>
                <w:p w14:paraId="0025719F" w14:textId="77777777" w:rsidR="00D412DA" w:rsidRPr="008E3A0F" w:rsidRDefault="00D412DA" w:rsidP="008E3A0F">
                  <w:pPr>
                    <w:pStyle w:val="Kopfzeile"/>
                    <w:tabs>
                      <w:tab w:val="left" w:pos="0"/>
                    </w:tabs>
                    <w:jc w:val="center"/>
                    <w:rPr>
                      <w:rFonts w:cs="Arial"/>
                      <w:b/>
                      <w:bCs/>
                      <w:sz w:val="20"/>
                      <w:szCs w:val="20"/>
                    </w:rPr>
                  </w:pPr>
                </w:p>
              </w:tc>
              <w:tc>
                <w:tcPr>
                  <w:tcW w:w="1066" w:type="dxa"/>
                  <w:tcBorders>
                    <w:top w:val="single" w:sz="4" w:space="0" w:color="auto"/>
                    <w:left w:val="single" w:sz="4" w:space="0" w:color="auto"/>
                    <w:bottom w:val="single" w:sz="4" w:space="0" w:color="auto"/>
                    <w:right w:val="single" w:sz="4" w:space="0" w:color="auto"/>
                  </w:tcBorders>
                </w:tcPr>
                <w:p w14:paraId="37848A59" w14:textId="77777777" w:rsidR="00D412DA" w:rsidRPr="008E3A0F" w:rsidRDefault="00D412DA" w:rsidP="008E3A0F">
                  <w:pPr>
                    <w:jc w:val="center"/>
                    <w:rPr>
                      <w:rFonts w:cs="Arial"/>
                      <w:b/>
                      <w:bCs/>
                      <w:sz w:val="20"/>
                      <w:szCs w:val="20"/>
                    </w:rPr>
                  </w:pPr>
                  <w:r w:rsidRPr="008E3A0F">
                    <w:rPr>
                      <w:rFonts w:cs="Arial"/>
                      <w:b/>
                      <w:bCs/>
                      <w:sz w:val="20"/>
                      <w:szCs w:val="20"/>
                    </w:rPr>
                    <w:t>Fremdbezug</w:t>
                  </w:r>
                </w:p>
              </w:tc>
              <w:tc>
                <w:tcPr>
                  <w:tcW w:w="1066" w:type="dxa"/>
                  <w:gridSpan w:val="3"/>
                  <w:tcBorders>
                    <w:top w:val="single" w:sz="4" w:space="0" w:color="auto"/>
                    <w:left w:val="single" w:sz="4" w:space="0" w:color="auto"/>
                    <w:bottom w:val="single" w:sz="4" w:space="0" w:color="auto"/>
                    <w:right w:val="single" w:sz="4" w:space="0" w:color="auto"/>
                  </w:tcBorders>
                </w:tcPr>
                <w:p w14:paraId="72BC4AE7" w14:textId="77777777" w:rsidR="00D412DA" w:rsidRPr="008E3A0F" w:rsidRDefault="00D412DA" w:rsidP="00B6656C">
                  <w:pPr>
                    <w:jc w:val="center"/>
                    <w:rPr>
                      <w:rFonts w:cs="Arial"/>
                      <w:b/>
                      <w:bCs/>
                      <w:sz w:val="20"/>
                      <w:szCs w:val="20"/>
                    </w:rPr>
                  </w:pPr>
                  <w:r w:rsidRPr="008E3A0F">
                    <w:rPr>
                      <w:rFonts w:cs="Arial"/>
                      <w:b/>
                      <w:bCs/>
                      <w:sz w:val="20"/>
                      <w:szCs w:val="20"/>
                    </w:rPr>
                    <w:t>Eigenfertigung</w:t>
                  </w:r>
                </w:p>
              </w:tc>
            </w:tr>
            <w:tr w:rsidR="00D412DA" w:rsidRPr="00F07A8C" w14:paraId="180DA3E0" w14:textId="77777777" w:rsidTr="008E3A0F">
              <w:trPr>
                <w:trHeight w:val="627"/>
              </w:trPr>
              <w:tc>
                <w:tcPr>
                  <w:tcW w:w="1067" w:type="dxa"/>
                  <w:tcBorders>
                    <w:top w:val="single" w:sz="4" w:space="0" w:color="auto"/>
                    <w:left w:val="single" w:sz="4" w:space="0" w:color="auto"/>
                    <w:bottom w:val="single" w:sz="4" w:space="0" w:color="auto"/>
                    <w:right w:val="single" w:sz="4" w:space="0" w:color="auto"/>
                  </w:tcBorders>
                </w:tcPr>
                <w:p w14:paraId="58A95545" w14:textId="77777777" w:rsidR="00D412DA" w:rsidRPr="00F07A8C" w:rsidRDefault="00D412DA" w:rsidP="008E3A0F">
                  <w:pPr>
                    <w:jc w:val="center"/>
                    <w:rPr>
                      <w:rFonts w:cs="Arial"/>
                      <w:bCs/>
                      <w:sz w:val="20"/>
                      <w:szCs w:val="20"/>
                    </w:rPr>
                  </w:pPr>
                  <w:r w:rsidRPr="00F07A8C">
                    <w:rPr>
                      <w:rFonts w:cs="Arial"/>
                      <w:bCs/>
                      <w:sz w:val="20"/>
                      <w:szCs w:val="20"/>
                    </w:rPr>
                    <w:t xml:space="preserve">Anzahl der </w:t>
                  </w:r>
                  <w:proofErr w:type="spellStart"/>
                  <w:r w:rsidRPr="00F07A8C">
                    <w:rPr>
                      <w:rFonts w:cs="Arial"/>
                      <w:bCs/>
                      <w:sz w:val="20"/>
                      <w:szCs w:val="20"/>
                    </w:rPr>
                    <w:t>Beamer</w:t>
                  </w:r>
                  <w:proofErr w:type="spellEnd"/>
                </w:p>
              </w:tc>
              <w:tc>
                <w:tcPr>
                  <w:tcW w:w="1759" w:type="dxa"/>
                  <w:tcBorders>
                    <w:top w:val="single" w:sz="4" w:space="0" w:color="auto"/>
                    <w:left w:val="single" w:sz="4" w:space="0" w:color="auto"/>
                    <w:bottom w:val="single" w:sz="4" w:space="0" w:color="auto"/>
                    <w:right w:val="single" w:sz="4" w:space="0" w:color="auto"/>
                  </w:tcBorders>
                </w:tcPr>
                <w:p w14:paraId="73391DAB" w14:textId="77777777" w:rsidR="00D412DA" w:rsidRPr="00F07A8C" w:rsidRDefault="00D412DA" w:rsidP="008E3A0F">
                  <w:pPr>
                    <w:jc w:val="center"/>
                    <w:rPr>
                      <w:rFonts w:cs="Arial"/>
                      <w:bCs/>
                      <w:sz w:val="20"/>
                      <w:szCs w:val="20"/>
                    </w:rPr>
                  </w:pPr>
                  <w:r w:rsidRPr="00F07A8C">
                    <w:rPr>
                      <w:rFonts w:cs="Arial"/>
                      <w:bCs/>
                      <w:sz w:val="20"/>
                      <w:szCs w:val="20"/>
                    </w:rPr>
                    <w:t>Kosten bei Fremdbezug</w:t>
                  </w:r>
                </w:p>
              </w:tc>
              <w:tc>
                <w:tcPr>
                  <w:tcW w:w="2365" w:type="dxa"/>
                  <w:tcBorders>
                    <w:top w:val="single" w:sz="4" w:space="0" w:color="auto"/>
                    <w:left w:val="single" w:sz="4" w:space="0" w:color="auto"/>
                    <w:bottom w:val="single" w:sz="4" w:space="0" w:color="auto"/>
                    <w:right w:val="single" w:sz="4" w:space="0" w:color="auto"/>
                  </w:tcBorders>
                </w:tcPr>
                <w:p w14:paraId="71340EA5" w14:textId="77777777" w:rsidR="00D412DA" w:rsidRPr="00F07A8C" w:rsidRDefault="00D412DA" w:rsidP="008E3A0F">
                  <w:pPr>
                    <w:jc w:val="center"/>
                    <w:rPr>
                      <w:rFonts w:cs="Arial"/>
                      <w:bCs/>
                      <w:sz w:val="20"/>
                      <w:szCs w:val="20"/>
                    </w:rPr>
                  </w:pPr>
                  <w:r w:rsidRPr="00F07A8C">
                    <w:rPr>
                      <w:rFonts w:cs="Arial"/>
                      <w:bCs/>
                      <w:sz w:val="20"/>
                      <w:szCs w:val="20"/>
                    </w:rPr>
                    <w:t>Von der Produktionsmenge abhängige Kosten</w:t>
                  </w:r>
                </w:p>
              </w:tc>
              <w:tc>
                <w:tcPr>
                  <w:tcW w:w="2228" w:type="dxa"/>
                  <w:tcBorders>
                    <w:top w:val="single" w:sz="4" w:space="0" w:color="auto"/>
                    <w:left w:val="single" w:sz="4" w:space="0" w:color="auto"/>
                    <w:bottom w:val="single" w:sz="4" w:space="0" w:color="auto"/>
                    <w:right w:val="single" w:sz="4" w:space="0" w:color="auto"/>
                  </w:tcBorders>
                </w:tcPr>
                <w:p w14:paraId="7522D4F0" w14:textId="77777777" w:rsidR="00D412DA" w:rsidRPr="00F07A8C" w:rsidRDefault="00D412DA" w:rsidP="008E3A0F">
                  <w:pPr>
                    <w:jc w:val="center"/>
                    <w:rPr>
                      <w:rFonts w:cs="Arial"/>
                      <w:bCs/>
                      <w:sz w:val="20"/>
                      <w:szCs w:val="20"/>
                    </w:rPr>
                  </w:pPr>
                  <w:r w:rsidRPr="00F07A8C">
                    <w:rPr>
                      <w:rFonts w:cs="Arial"/>
                      <w:bCs/>
                      <w:sz w:val="20"/>
                      <w:szCs w:val="20"/>
                    </w:rPr>
                    <w:t>Von der Produktionsmenge unabhängige Kosten</w:t>
                  </w:r>
                </w:p>
              </w:tc>
              <w:tc>
                <w:tcPr>
                  <w:tcW w:w="2124" w:type="dxa"/>
                  <w:tcBorders>
                    <w:top w:val="single" w:sz="4" w:space="0" w:color="auto"/>
                    <w:left w:val="single" w:sz="4" w:space="0" w:color="auto"/>
                    <w:bottom w:val="single" w:sz="4" w:space="0" w:color="auto"/>
                    <w:right w:val="single" w:sz="4" w:space="0" w:color="auto"/>
                  </w:tcBorders>
                </w:tcPr>
                <w:p w14:paraId="544FE4E9" w14:textId="77777777" w:rsidR="00D412DA" w:rsidRPr="00F07A8C" w:rsidRDefault="00D412DA" w:rsidP="008E3A0F">
                  <w:pPr>
                    <w:jc w:val="center"/>
                    <w:rPr>
                      <w:rFonts w:cs="Arial"/>
                      <w:bCs/>
                      <w:sz w:val="20"/>
                      <w:szCs w:val="20"/>
                    </w:rPr>
                  </w:pPr>
                  <w:r w:rsidRPr="00F07A8C">
                    <w:rPr>
                      <w:rFonts w:cs="Arial"/>
                      <w:bCs/>
                      <w:sz w:val="20"/>
                      <w:szCs w:val="20"/>
                    </w:rPr>
                    <w:t>Gesamtkosten bei Eigenfertigung</w:t>
                  </w:r>
                </w:p>
              </w:tc>
            </w:tr>
            <w:tr w:rsidR="00D412DA" w:rsidRPr="00F07A8C" w14:paraId="2DC9C3D5"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5E548B0F" w14:textId="77777777" w:rsidR="00D412DA" w:rsidRPr="00F07A8C" w:rsidRDefault="00D412DA" w:rsidP="00D412DA">
                  <w:pPr>
                    <w:jc w:val="center"/>
                    <w:rPr>
                      <w:rFonts w:cs="Arial"/>
                      <w:sz w:val="20"/>
                      <w:szCs w:val="20"/>
                    </w:rPr>
                  </w:pPr>
                  <w:r w:rsidRPr="00F07A8C">
                    <w:rPr>
                      <w:rFonts w:cs="Arial"/>
                      <w:sz w:val="20"/>
                      <w:szCs w:val="20"/>
                    </w:rPr>
                    <w:t>1.000</w:t>
                  </w:r>
                </w:p>
              </w:tc>
              <w:tc>
                <w:tcPr>
                  <w:tcW w:w="1759" w:type="dxa"/>
                  <w:tcBorders>
                    <w:top w:val="single" w:sz="4" w:space="0" w:color="auto"/>
                    <w:left w:val="single" w:sz="4" w:space="0" w:color="auto"/>
                    <w:bottom w:val="single" w:sz="4" w:space="0" w:color="auto"/>
                    <w:right w:val="single" w:sz="4" w:space="0" w:color="auto"/>
                  </w:tcBorders>
                </w:tcPr>
                <w:p w14:paraId="6C67B19D"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115B4D7"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18C79006"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3AECE995" w14:textId="77777777" w:rsidR="00D412DA" w:rsidRPr="00F07A8C" w:rsidRDefault="00D412DA" w:rsidP="00D412DA">
                  <w:pPr>
                    <w:jc w:val="both"/>
                    <w:rPr>
                      <w:rFonts w:cs="Arial"/>
                      <w:sz w:val="20"/>
                      <w:szCs w:val="20"/>
                    </w:rPr>
                  </w:pPr>
                </w:p>
              </w:tc>
            </w:tr>
            <w:tr w:rsidR="00D412DA" w:rsidRPr="00F07A8C" w14:paraId="3C6A8344"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306A9FE4" w14:textId="77777777" w:rsidR="00D412DA" w:rsidRPr="00F07A8C" w:rsidRDefault="00D412DA" w:rsidP="00D412DA">
                  <w:pPr>
                    <w:jc w:val="center"/>
                    <w:rPr>
                      <w:rFonts w:cs="Arial"/>
                      <w:sz w:val="20"/>
                      <w:szCs w:val="20"/>
                    </w:rPr>
                  </w:pPr>
                  <w:r w:rsidRPr="00F07A8C">
                    <w:rPr>
                      <w:rFonts w:cs="Arial"/>
                      <w:sz w:val="20"/>
                      <w:szCs w:val="20"/>
                    </w:rPr>
                    <w:t>2.000</w:t>
                  </w:r>
                </w:p>
              </w:tc>
              <w:tc>
                <w:tcPr>
                  <w:tcW w:w="1759" w:type="dxa"/>
                  <w:tcBorders>
                    <w:top w:val="single" w:sz="4" w:space="0" w:color="auto"/>
                    <w:left w:val="single" w:sz="4" w:space="0" w:color="auto"/>
                    <w:bottom w:val="single" w:sz="4" w:space="0" w:color="auto"/>
                    <w:right w:val="single" w:sz="4" w:space="0" w:color="auto"/>
                  </w:tcBorders>
                </w:tcPr>
                <w:p w14:paraId="0584BBAF"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5020D17C"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161162A2"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34019980" w14:textId="77777777" w:rsidR="00D412DA" w:rsidRPr="00F07A8C" w:rsidRDefault="00D412DA" w:rsidP="00D412DA">
                  <w:pPr>
                    <w:jc w:val="both"/>
                    <w:rPr>
                      <w:rFonts w:cs="Arial"/>
                      <w:sz w:val="20"/>
                      <w:szCs w:val="20"/>
                    </w:rPr>
                  </w:pPr>
                </w:p>
              </w:tc>
            </w:tr>
            <w:tr w:rsidR="00D412DA" w:rsidRPr="00F07A8C" w14:paraId="7410DFFD" w14:textId="77777777" w:rsidTr="00506DDF">
              <w:trPr>
                <w:trHeight w:val="265"/>
              </w:trPr>
              <w:tc>
                <w:tcPr>
                  <w:tcW w:w="1067" w:type="dxa"/>
                  <w:tcBorders>
                    <w:top w:val="single" w:sz="4" w:space="0" w:color="auto"/>
                    <w:left w:val="single" w:sz="4" w:space="0" w:color="auto"/>
                    <w:bottom w:val="single" w:sz="4" w:space="0" w:color="auto"/>
                    <w:right w:val="single" w:sz="4" w:space="0" w:color="auto"/>
                  </w:tcBorders>
                </w:tcPr>
                <w:p w14:paraId="5D3A9148" w14:textId="77777777" w:rsidR="00D412DA" w:rsidRPr="00F07A8C" w:rsidRDefault="00D412DA" w:rsidP="00D412DA">
                  <w:pPr>
                    <w:jc w:val="center"/>
                    <w:rPr>
                      <w:rFonts w:cs="Arial"/>
                      <w:sz w:val="20"/>
                      <w:szCs w:val="20"/>
                    </w:rPr>
                  </w:pPr>
                  <w:r w:rsidRPr="00F07A8C">
                    <w:rPr>
                      <w:rFonts w:cs="Arial"/>
                      <w:sz w:val="20"/>
                      <w:szCs w:val="20"/>
                    </w:rPr>
                    <w:t>3.000</w:t>
                  </w:r>
                </w:p>
              </w:tc>
              <w:tc>
                <w:tcPr>
                  <w:tcW w:w="1759" w:type="dxa"/>
                  <w:tcBorders>
                    <w:top w:val="single" w:sz="4" w:space="0" w:color="auto"/>
                    <w:left w:val="single" w:sz="4" w:space="0" w:color="auto"/>
                    <w:bottom w:val="single" w:sz="4" w:space="0" w:color="auto"/>
                    <w:right w:val="single" w:sz="4" w:space="0" w:color="auto"/>
                  </w:tcBorders>
                </w:tcPr>
                <w:p w14:paraId="2AE45F3C"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16263FBD"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5467FF50"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34BA8F1B" w14:textId="77777777" w:rsidR="00D412DA" w:rsidRPr="00F07A8C" w:rsidRDefault="00D412DA" w:rsidP="00D412DA">
                  <w:pPr>
                    <w:jc w:val="both"/>
                    <w:rPr>
                      <w:rFonts w:cs="Arial"/>
                      <w:sz w:val="20"/>
                      <w:szCs w:val="20"/>
                    </w:rPr>
                  </w:pPr>
                </w:p>
              </w:tc>
            </w:tr>
            <w:tr w:rsidR="00D412DA" w:rsidRPr="00F07A8C" w14:paraId="023B7361"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466DDD4D" w14:textId="77777777" w:rsidR="00D412DA" w:rsidRPr="00F07A8C" w:rsidRDefault="00D412DA" w:rsidP="00D412DA">
                  <w:pPr>
                    <w:jc w:val="center"/>
                    <w:rPr>
                      <w:rFonts w:cs="Arial"/>
                      <w:sz w:val="20"/>
                      <w:szCs w:val="20"/>
                    </w:rPr>
                  </w:pPr>
                  <w:r w:rsidRPr="00F07A8C">
                    <w:rPr>
                      <w:rFonts w:cs="Arial"/>
                      <w:sz w:val="20"/>
                      <w:szCs w:val="20"/>
                    </w:rPr>
                    <w:t>4.000</w:t>
                  </w:r>
                </w:p>
              </w:tc>
              <w:tc>
                <w:tcPr>
                  <w:tcW w:w="1759" w:type="dxa"/>
                  <w:tcBorders>
                    <w:top w:val="single" w:sz="4" w:space="0" w:color="auto"/>
                    <w:left w:val="single" w:sz="4" w:space="0" w:color="auto"/>
                    <w:bottom w:val="single" w:sz="4" w:space="0" w:color="auto"/>
                    <w:right w:val="single" w:sz="4" w:space="0" w:color="auto"/>
                  </w:tcBorders>
                </w:tcPr>
                <w:p w14:paraId="7FCFBE7E"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5FCBDAB6"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2A926A89"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4E0DCB42" w14:textId="77777777" w:rsidR="00D412DA" w:rsidRPr="00F07A8C" w:rsidRDefault="00D412DA" w:rsidP="00D412DA">
                  <w:pPr>
                    <w:jc w:val="both"/>
                    <w:rPr>
                      <w:rFonts w:cs="Arial"/>
                      <w:sz w:val="20"/>
                      <w:szCs w:val="20"/>
                    </w:rPr>
                  </w:pPr>
                </w:p>
              </w:tc>
            </w:tr>
            <w:tr w:rsidR="00D412DA" w:rsidRPr="00F07A8C" w14:paraId="6C350D55"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3DC5FFE5" w14:textId="77777777" w:rsidR="00D412DA" w:rsidRPr="00F07A8C" w:rsidRDefault="00D412DA" w:rsidP="00D412DA">
                  <w:pPr>
                    <w:jc w:val="center"/>
                    <w:rPr>
                      <w:rFonts w:cs="Arial"/>
                      <w:sz w:val="20"/>
                      <w:szCs w:val="20"/>
                    </w:rPr>
                  </w:pPr>
                  <w:r w:rsidRPr="00F07A8C">
                    <w:rPr>
                      <w:rFonts w:cs="Arial"/>
                      <w:sz w:val="20"/>
                      <w:szCs w:val="20"/>
                    </w:rPr>
                    <w:t>5.000</w:t>
                  </w:r>
                </w:p>
              </w:tc>
              <w:tc>
                <w:tcPr>
                  <w:tcW w:w="1759" w:type="dxa"/>
                  <w:tcBorders>
                    <w:top w:val="single" w:sz="4" w:space="0" w:color="auto"/>
                    <w:left w:val="single" w:sz="4" w:space="0" w:color="auto"/>
                    <w:bottom w:val="single" w:sz="4" w:space="0" w:color="auto"/>
                    <w:right w:val="single" w:sz="4" w:space="0" w:color="auto"/>
                  </w:tcBorders>
                </w:tcPr>
                <w:p w14:paraId="6FF6BBBF"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78D9122"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3D05C435"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2144EC96" w14:textId="77777777" w:rsidR="00D412DA" w:rsidRPr="00F07A8C" w:rsidRDefault="00D412DA" w:rsidP="00D412DA">
                  <w:pPr>
                    <w:jc w:val="both"/>
                    <w:rPr>
                      <w:rFonts w:cs="Arial"/>
                      <w:sz w:val="20"/>
                      <w:szCs w:val="20"/>
                    </w:rPr>
                  </w:pPr>
                </w:p>
              </w:tc>
            </w:tr>
            <w:tr w:rsidR="00D412DA" w:rsidRPr="00F07A8C" w14:paraId="6473591B"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4A4D63B9" w14:textId="77777777" w:rsidR="00D412DA" w:rsidRPr="00F07A8C" w:rsidRDefault="00D412DA" w:rsidP="00D412DA">
                  <w:pPr>
                    <w:jc w:val="center"/>
                    <w:rPr>
                      <w:rFonts w:cs="Arial"/>
                      <w:sz w:val="20"/>
                      <w:szCs w:val="20"/>
                    </w:rPr>
                  </w:pPr>
                  <w:r w:rsidRPr="00F07A8C">
                    <w:rPr>
                      <w:rFonts w:cs="Arial"/>
                      <w:sz w:val="20"/>
                      <w:szCs w:val="20"/>
                    </w:rPr>
                    <w:t>6.000</w:t>
                  </w:r>
                </w:p>
              </w:tc>
              <w:tc>
                <w:tcPr>
                  <w:tcW w:w="1759" w:type="dxa"/>
                  <w:tcBorders>
                    <w:top w:val="single" w:sz="4" w:space="0" w:color="auto"/>
                    <w:left w:val="single" w:sz="4" w:space="0" w:color="auto"/>
                    <w:bottom w:val="single" w:sz="4" w:space="0" w:color="auto"/>
                    <w:right w:val="single" w:sz="4" w:space="0" w:color="auto"/>
                  </w:tcBorders>
                </w:tcPr>
                <w:p w14:paraId="15F79523"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56212CE4"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51C4041D"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67DEABD8" w14:textId="77777777" w:rsidR="00D412DA" w:rsidRPr="00F07A8C" w:rsidRDefault="00D412DA" w:rsidP="00D412DA">
                  <w:pPr>
                    <w:jc w:val="both"/>
                    <w:rPr>
                      <w:rFonts w:cs="Arial"/>
                      <w:sz w:val="20"/>
                      <w:szCs w:val="20"/>
                    </w:rPr>
                  </w:pPr>
                </w:p>
              </w:tc>
            </w:tr>
            <w:tr w:rsidR="00D412DA" w:rsidRPr="00F07A8C" w14:paraId="0C03C2AC" w14:textId="77777777" w:rsidTr="00506DDF">
              <w:trPr>
                <w:trHeight w:val="265"/>
              </w:trPr>
              <w:tc>
                <w:tcPr>
                  <w:tcW w:w="1067" w:type="dxa"/>
                  <w:tcBorders>
                    <w:top w:val="single" w:sz="4" w:space="0" w:color="auto"/>
                    <w:left w:val="single" w:sz="4" w:space="0" w:color="auto"/>
                    <w:bottom w:val="single" w:sz="4" w:space="0" w:color="auto"/>
                    <w:right w:val="single" w:sz="4" w:space="0" w:color="auto"/>
                  </w:tcBorders>
                </w:tcPr>
                <w:p w14:paraId="382E4045" w14:textId="77777777" w:rsidR="00D412DA" w:rsidRPr="00F07A8C" w:rsidRDefault="00D412DA" w:rsidP="00D412DA">
                  <w:pPr>
                    <w:jc w:val="center"/>
                    <w:rPr>
                      <w:rFonts w:cs="Arial"/>
                      <w:sz w:val="20"/>
                      <w:szCs w:val="20"/>
                    </w:rPr>
                  </w:pPr>
                  <w:r w:rsidRPr="00F07A8C">
                    <w:rPr>
                      <w:rFonts w:cs="Arial"/>
                      <w:sz w:val="20"/>
                      <w:szCs w:val="20"/>
                    </w:rPr>
                    <w:t>7.000</w:t>
                  </w:r>
                </w:p>
              </w:tc>
              <w:tc>
                <w:tcPr>
                  <w:tcW w:w="1759" w:type="dxa"/>
                  <w:tcBorders>
                    <w:top w:val="single" w:sz="4" w:space="0" w:color="auto"/>
                    <w:left w:val="single" w:sz="4" w:space="0" w:color="auto"/>
                    <w:bottom w:val="single" w:sz="4" w:space="0" w:color="auto"/>
                    <w:right w:val="single" w:sz="4" w:space="0" w:color="auto"/>
                  </w:tcBorders>
                </w:tcPr>
                <w:p w14:paraId="61645A46"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1E82D02"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2313900D"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408A12E5" w14:textId="77777777" w:rsidR="00D412DA" w:rsidRPr="00F07A8C" w:rsidRDefault="00D412DA" w:rsidP="00D412DA">
                  <w:pPr>
                    <w:jc w:val="both"/>
                    <w:rPr>
                      <w:rFonts w:cs="Arial"/>
                      <w:sz w:val="20"/>
                      <w:szCs w:val="20"/>
                    </w:rPr>
                  </w:pPr>
                </w:p>
              </w:tc>
            </w:tr>
            <w:tr w:rsidR="00D412DA" w:rsidRPr="00F07A8C" w14:paraId="492ED223"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074FEE0B" w14:textId="77777777" w:rsidR="00D412DA" w:rsidRPr="00F07A8C" w:rsidRDefault="00D412DA" w:rsidP="00D412DA">
                  <w:pPr>
                    <w:jc w:val="center"/>
                    <w:rPr>
                      <w:rFonts w:cs="Arial"/>
                      <w:sz w:val="20"/>
                      <w:szCs w:val="20"/>
                    </w:rPr>
                  </w:pPr>
                  <w:r w:rsidRPr="00F07A8C">
                    <w:rPr>
                      <w:rFonts w:cs="Arial"/>
                      <w:sz w:val="20"/>
                      <w:szCs w:val="20"/>
                    </w:rPr>
                    <w:t>8.000</w:t>
                  </w:r>
                </w:p>
              </w:tc>
              <w:tc>
                <w:tcPr>
                  <w:tcW w:w="1759" w:type="dxa"/>
                  <w:tcBorders>
                    <w:top w:val="single" w:sz="4" w:space="0" w:color="auto"/>
                    <w:left w:val="single" w:sz="4" w:space="0" w:color="auto"/>
                    <w:bottom w:val="single" w:sz="4" w:space="0" w:color="auto"/>
                    <w:right w:val="single" w:sz="4" w:space="0" w:color="auto"/>
                  </w:tcBorders>
                </w:tcPr>
                <w:p w14:paraId="206BE042"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58709A8"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088A6F64"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41DFFE62" w14:textId="77777777" w:rsidR="00D412DA" w:rsidRPr="00F07A8C" w:rsidRDefault="00D412DA" w:rsidP="00D412DA">
                  <w:pPr>
                    <w:jc w:val="both"/>
                    <w:rPr>
                      <w:rFonts w:cs="Arial"/>
                      <w:sz w:val="20"/>
                      <w:szCs w:val="20"/>
                    </w:rPr>
                  </w:pPr>
                </w:p>
              </w:tc>
            </w:tr>
            <w:tr w:rsidR="00D412DA" w:rsidRPr="00F07A8C" w14:paraId="7A911FD7"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24406F12" w14:textId="77777777" w:rsidR="00D412DA" w:rsidRPr="00F07A8C" w:rsidRDefault="00D412DA" w:rsidP="00D412DA">
                  <w:pPr>
                    <w:jc w:val="center"/>
                    <w:rPr>
                      <w:rFonts w:cs="Arial"/>
                      <w:sz w:val="20"/>
                      <w:szCs w:val="20"/>
                    </w:rPr>
                  </w:pPr>
                  <w:r w:rsidRPr="00F07A8C">
                    <w:rPr>
                      <w:rFonts w:cs="Arial"/>
                      <w:sz w:val="20"/>
                      <w:szCs w:val="20"/>
                    </w:rPr>
                    <w:t>9.000</w:t>
                  </w:r>
                </w:p>
              </w:tc>
              <w:tc>
                <w:tcPr>
                  <w:tcW w:w="1759" w:type="dxa"/>
                  <w:tcBorders>
                    <w:top w:val="single" w:sz="4" w:space="0" w:color="auto"/>
                    <w:left w:val="single" w:sz="4" w:space="0" w:color="auto"/>
                    <w:bottom w:val="single" w:sz="4" w:space="0" w:color="auto"/>
                    <w:right w:val="single" w:sz="4" w:space="0" w:color="auto"/>
                  </w:tcBorders>
                </w:tcPr>
                <w:p w14:paraId="56F1BDA9"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1305D81C"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62406A3C"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5C386540" w14:textId="77777777" w:rsidR="00D412DA" w:rsidRPr="00F07A8C" w:rsidRDefault="00D412DA" w:rsidP="00D412DA">
                  <w:pPr>
                    <w:jc w:val="both"/>
                    <w:rPr>
                      <w:rFonts w:cs="Arial"/>
                      <w:sz w:val="20"/>
                      <w:szCs w:val="20"/>
                    </w:rPr>
                  </w:pPr>
                </w:p>
              </w:tc>
            </w:tr>
            <w:tr w:rsidR="00D412DA" w:rsidRPr="00F07A8C" w14:paraId="2006CEAD" w14:textId="77777777" w:rsidTr="00506DDF">
              <w:trPr>
                <w:trHeight w:val="249"/>
              </w:trPr>
              <w:tc>
                <w:tcPr>
                  <w:tcW w:w="1067" w:type="dxa"/>
                  <w:tcBorders>
                    <w:top w:val="single" w:sz="4" w:space="0" w:color="auto"/>
                    <w:left w:val="single" w:sz="4" w:space="0" w:color="auto"/>
                    <w:bottom w:val="single" w:sz="4" w:space="0" w:color="auto"/>
                    <w:right w:val="single" w:sz="4" w:space="0" w:color="auto"/>
                  </w:tcBorders>
                </w:tcPr>
                <w:p w14:paraId="2C7F61E9" w14:textId="77777777" w:rsidR="00D412DA" w:rsidRPr="00F07A8C" w:rsidRDefault="00D412DA" w:rsidP="00D412DA">
                  <w:pPr>
                    <w:jc w:val="center"/>
                    <w:rPr>
                      <w:rFonts w:cs="Arial"/>
                      <w:sz w:val="20"/>
                      <w:szCs w:val="20"/>
                    </w:rPr>
                  </w:pPr>
                  <w:r w:rsidRPr="00F07A8C">
                    <w:rPr>
                      <w:rFonts w:cs="Arial"/>
                      <w:sz w:val="20"/>
                      <w:szCs w:val="20"/>
                    </w:rPr>
                    <w:t>10.000</w:t>
                  </w:r>
                </w:p>
              </w:tc>
              <w:tc>
                <w:tcPr>
                  <w:tcW w:w="1759" w:type="dxa"/>
                  <w:tcBorders>
                    <w:top w:val="single" w:sz="4" w:space="0" w:color="auto"/>
                    <w:left w:val="single" w:sz="4" w:space="0" w:color="auto"/>
                    <w:bottom w:val="single" w:sz="4" w:space="0" w:color="auto"/>
                    <w:right w:val="single" w:sz="4" w:space="0" w:color="auto"/>
                  </w:tcBorders>
                </w:tcPr>
                <w:p w14:paraId="2DDBE337" w14:textId="77777777" w:rsidR="00D412DA" w:rsidRDefault="00D412DA" w:rsidP="00D412DA">
                  <w:pPr>
                    <w:jc w:val="both"/>
                    <w:rPr>
                      <w:rFonts w:cs="Arial"/>
                      <w:sz w:val="20"/>
                      <w:szCs w:val="20"/>
                    </w:rPr>
                  </w:pPr>
                </w:p>
                <w:p w14:paraId="67A877F7" w14:textId="77777777" w:rsidR="00D412DA" w:rsidRPr="00F07A8C" w:rsidRDefault="00D412DA" w:rsidP="00D412DA">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450F2768" w14:textId="77777777" w:rsidR="00D412DA" w:rsidRPr="00F07A8C" w:rsidRDefault="00D412DA" w:rsidP="00D412DA">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7167911A" w14:textId="77777777" w:rsidR="00D412DA" w:rsidRPr="00F07A8C" w:rsidRDefault="00D412DA" w:rsidP="00D412DA">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2D3687DC" w14:textId="77777777" w:rsidR="00D412DA" w:rsidRPr="00F07A8C" w:rsidRDefault="00D412DA" w:rsidP="00D412DA">
                  <w:pPr>
                    <w:jc w:val="both"/>
                    <w:rPr>
                      <w:rFonts w:cs="Arial"/>
                      <w:sz w:val="20"/>
                      <w:szCs w:val="20"/>
                    </w:rPr>
                  </w:pPr>
                </w:p>
              </w:tc>
            </w:tr>
          </w:tbl>
          <w:p w14:paraId="40338ED3" w14:textId="77777777" w:rsidR="00A03565" w:rsidRDefault="00A03565" w:rsidP="00051B8B">
            <w:pPr>
              <w:tabs>
                <w:tab w:val="left" w:pos="9815"/>
              </w:tabs>
              <w:ind w:right="459"/>
            </w:pPr>
          </w:p>
        </w:tc>
      </w:tr>
      <w:tr w:rsidR="0035111F" w14:paraId="6C82D586" w14:textId="77777777" w:rsidTr="008E3A0F">
        <w:trPr>
          <w:trHeight w:val="517"/>
        </w:trPr>
        <w:tc>
          <w:tcPr>
            <w:tcW w:w="10490" w:type="dxa"/>
            <w:vAlign w:val="center"/>
          </w:tcPr>
          <w:p w14:paraId="7F75FD49" w14:textId="77777777" w:rsidR="0035111F" w:rsidRPr="001A29A0" w:rsidRDefault="0035111F" w:rsidP="008E3A0F">
            <w:pPr>
              <w:pStyle w:val="Listenabsatz"/>
              <w:spacing w:after="0" w:line="240" w:lineRule="auto"/>
              <w:ind w:left="175" w:right="176"/>
              <w:rPr>
                <w:rFonts w:cs="Arial"/>
              </w:rPr>
            </w:pPr>
            <w:proofErr w:type="gramStart"/>
            <w:r>
              <w:rPr>
                <w:rFonts w:cs="Arial"/>
                <w:b/>
              </w:rPr>
              <w:t>Entscheidungssatz</w:t>
            </w:r>
            <w:r>
              <w:rPr>
                <w:rFonts w:cs="Arial"/>
              </w:rPr>
              <w:t>:_</w:t>
            </w:r>
            <w:proofErr w:type="gramEnd"/>
            <w:r>
              <w:rPr>
                <w:rFonts w:cs="Arial"/>
              </w:rPr>
              <w:t>_________________________________________________________</w:t>
            </w:r>
          </w:p>
        </w:tc>
      </w:tr>
    </w:tbl>
    <w:p w14:paraId="72466731" w14:textId="77777777" w:rsidR="00156E84" w:rsidRDefault="00156E84">
      <w:pPr>
        <w:spacing w:after="0" w:line="240" w:lineRule="auto"/>
      </w:pPr>
      <w:r>
        <w:br w:type="page"/>
      </w:r>
    </w:p>
    <w:p w14:paraId="6EDAD377" w14:textId="77777777" w:rsidR="0023244B" w:rsidRPr="00DE4C6C" w:rsidRDefault="0023244B" w:rsidP="00DE4C6C">
      <w:pPr>
        <w:spacing w:before="360" w:after="120"/>
        <w:rPr>
          <w:b/>
          <w:color w:val="004F86"/>
          <w:sz w:val="28"/>
          <w:szCs w:val="28"/>
        </w:rPr>
      </w:pPr>
      <w:r w:rsidRPr="00DE4C6C">
        <w:rPr>
          <w:b/>
          <w:color w:val="004F86"/>
          <w:sz w:val="28"/>
          <w:szCs w:val="28"/>
        </w:rPr>
        <w:lastRenderedPageBreak/>
        <w:t>Angebot 2</w:t>
      </w:r>
    </w:p>
    <w:p w14:paraId="5BEF7025" w14:textId="77777777" w:rsidR="0023244B" w:rsidRDefault="0023244B" w:rsidP="0023244B">
      <w:pPr>
        <w:pStyle w:val="berschrift2"/>
      </w:pPr>
      <w:r>
        <w:rPr>
          <w:noProof/>
          <w:lang w:eastAsia="de-DE"/>
        </w:rPr>
        <mc:AlternateContent>
          <mc:Choice Requires="wps">
            <w:drawing>
              <wp:anchor distT="0" distB="0" distL="114300" distR="114300" simplePos="0" relativeHeight="251652608" behindDoc="0" locked="0" layoutInCell="1" allowOverlap="1" wp14:anchorId="40ECC5F6" wp14:editId="56734C1A">
                <wp:simplePos x="0" y="0"/>
                <wp:positionH relativeFrom="column">
                  <wp:posOffset>-152125</wp:posOffset>
                </wp:positionH>
                <wp:positionV relativeFrom="paragraph">
                  <wp:posOffset>23339</wp:posOffset>
                </wp:positionV>
                <wp:extent cx="2182495" cy="746760"/>
                <wp:effectExtent l="0" t="0" r="0" b="635"/>
                <wp:wrapNone/>
                <wp:docPr id="28" name="Textfeld 28"/>
                <wp:cNvGraphicFramePr/>
                <a:graphic xmlns:a="http://schemas.openxmlformats.org/drawingml/2006/main">
                  <a:graphicData uri="http://schemas.microsoft.com/office/word/2010/wordprocessingShape">
                    <wps:wsp>
                      <wps:cNvSpPr txBox="1"/>
                      <wps:spPr>
                        <a:xfrm>
                          <a:off x="0" y="0"/>
                          <a:ext cx="2182495" cy="746760"/>
                        </a:xfrm>
                        <a:prstGeom prst="rect">
                          <a:avLst/>
                        </a:prstGeom>
                        <a:noFill/>
                        <a:ln>
                          <a:noFill/>
                        </a:ln>
                        <a:effectLst/>
                      </wps:spPr>
                      <wps:txbx>
                        <w:txbxContent>
                          <w:p w14:paraId="73118DE6" w14:textId="4386F4E4" w:rsidR="00A842A6" w:rsidRPr="00732949" w:rsidRDefault="00A842A6" w:rsidP="0023244B">
                            <w:pPr>
                              <w:pStyle w:val="berschrift2"/>
                              <w:jc w:val="center"/>
                              <w:rPr>
                                <w:color w:val="F79646" w:themeColor="accent6"/>
                                <w:sz w:val="72"/>
                                <w:szCs w:val="72"/>
                                <w14:shadow w14:blurRad="50800" w14:dist="40005" w14:dir="5400000" w14:sx="100000" w14:sy="100000" w14:kx="0" w14:ky="0" w14:algn="tl">
                                  <w14:srgbClr w14:val="000000">
                                    <w14:alpha w14:val="67000"/>
                                    <w14:shade w14:val="5000"/>
                                    <w14:satMod w14:val="120000"/>
                                  </w14:srgbClr>
                                </w14:shadow>
                                <w14:textOutline w14:w="31546" w14:cap="flat" w14:cmpd="sng" w14:algn="ctr">
                                  <w14:gradFill>
                                    <w14:gsLst>
                                      <w14:gs w14:pos="70000">
                                        <w14:schemeClr w14:val="accent6">
                                          <w14:shade w14:val="50000"/>
                                          <w14:satMod w14:val="190000"/>
                                        </w14:schemeClr>
                                      </w14:gs>
                                      <w14:gs w14:pos="0">
                                        <w14:schemeClr w14:val="accent6">
                                          <w14:tint w14:val="77000"/>
                                          <w14:satMod w14:val="180000"/>
                                        </w14:schemeClr>
                                      </w14:gs>
                                    </w14:gsLst>
                                    <w14:lin w14:ang="5400000" w14:scaled="0"/>
                                  </w14:gradFill>
                                  <w14:prstDash w14:val="solid"/>
                                  <w14:round/>
                                </w14:textOutline>
                                <w14:textFill>
                                  <w14:solidFill>
                                    <w14:schemeClr w14:val="accent6">
                                      <w14:tint w14:val="15000"/>
                                      <w14:satMod w14:val="200000"/>
                                    </w14:schemeClr>
                                  </w14:solidFill>
                                </w14:textFill>
                              </w:rPr>
                            </w:pPr>
                            <w:r>
                              <w:rPr>
                                <w:color w:val="F79646" w:themeColor="accent6"/>
                                <w:sz w:val="72"/>
                                <w:szCs w:val="72"/>
                                <w14:shadow w14:blurRad="50800" w14:dist="40005" w14:dir="5400000" w14:sx="100000" w14:sy="100000" w14:kx="0" w14:ky="0" w14:algn="tl">
                                  <w14:srgbClr w14:val="000000">
                                    <w14:alpha w14:val="67000"/>
                                    <w14:shade w14:val="5000"/>
                                    <w14:satMod w14:val="120000"/>
                                  </w14:srgbClr>
                                </w14:shadow>
                                <w14:textOutline w14:w="31546" w14:cap="flat" w14:cmpd="sng" w14:algn="ctr">
                                  <w14:gradFill>
                                    <w14:gsLst>
                                      <w14:gs w14:pos="70000">
                                        <w14:schemeClr w14:val="accent6">
                                          <w14:shade w14:val="50000"/>
                                          <w14:satMod w14:val="190000"/>
                                        </w14:schemeClr>
                                      </w14:gs>
                                      <w14:gs w14:pos="0">
                                        <w14:schemeClr w14:val="accent6">
                                          <w14:tint w14:val="77000"/>
                                          <w14:satMod w14:val="180000"/>
                                        </w14:schemeClr>
                                      </w14:gs>
                                    </w14:gsLst>
                                    <w14:lin w14:ang="5400000" w14:scaled="0"/>
                                  </w14:gradFill>
                                  <w14:prstDash w14:val="solid"/>
                                  <w14:round/>
                                </w14:textOutline>
                                <w14:textFill>
                                  <w14:solidFill>
                                    <w14:schemeClr w14:val="accent6">
                                      <w14:tint w14:val="15000"/>
                                      <w14:satMod w14:val="200000"/>
                                    </w14:schemeClr>
                                  </w14:solidFill>
                                </w14:textFill>
                              </w:rPr>
                              <w:t>Muster GmbH</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40ECC5F6" id="Textfeld 28" o:spid="_x0000_s1029" type="#_x0000_t202" style="position:absolute;margin-left:-12pt;margin-top:1.85pt;width:171.85pt;height:58.8pt;z-index:251652608;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43EMAIAAF0EAAAOAAAAZHJzL2Uyb0RvYy54bWysVFFv2jAQfp+0/2D5fQQyCi0iVKwV0yTU&#10;VoKpz8axSaTEtmxDwn79PjuE0m5P017M+e5yvvu+75jft3VFjsK6UquMjgZDSoTiOi/VPqM/t6sv&#10;t5Q4z1TOKq1ERk/C0fvF50/zxsxEqgtd5cISFFFu1piMFt6bWZI4XoiauYE2QiEota2Zx9Xuk9yy&#10;BtXrKkmHw0nSaJsbq7lwDt7HLkgXsb6UgvtnKZ3wpMooevPxtPHchTNZzNlsb5kpSn5ug/1DFzUr&#10;FR69lHpknpGDLf8oVZfcaqelH3BdJ1rKkos4A6YZDT9MsymYEXEWgOPMBSb3/8ryp+OLJWWe0RRM&#10;KVaDo61ovRRVTuACPo1xM6RtDBJ9+0234Ln3OzjD2K20dfjFQARxIH26oItqhMOZjm7T8d0NJRyx&#10;6XgynUT4k7evjXX+u9A1CUZGLdiLoLLj2nl0gtQ+JTym9Kqsqshgpd45kNh5RJTA+eswSNdwsHy7&#10;a+PgX/thdjo/YUarO5U4w1clGlkz51+YhSwwFqTun3HISjcZ1WeLkkLbX3/zh3ywhSglDWSWUYU9&#10;oKT6ocDi3Wg8DqqMl/HNNMXFXkd21xF1qB80dDzCShkezZDvq96UVtev2IdleBMhpjhezqjvzQff&#10;SR/7xMVyGZOgQ8P8Wm0MD6UDjgHkbfvKrDkz4cHhk+7lyGYfCOlyw5fOLA8etES2AsodpqAuXKDh&#10;SOJ538KSXN9j1tu/wuI3AAAA//8DAFBLAwQUAAYACAAAACEAY2eWJN0AAAAJAQAADwAAAGRycy9k&#10;b3ducmV2LnhtbEyPzU7DMBCE70i8g7VI3Frnp0Ab4lSowJlS+gBuvI1D4nUUu23g6VlOcNvRjGa/&#10;KdeT68UZx9B6UpDOExBItTctNQr2H6+zJYgQNRnde0IFXxhgXV1flbow/kLveN7FRnAJhUIrsDEO&#10;hZShtuh0mPsBib2jH52OLMdGmlFfuNz1MkuSe+l0S/zB6gE3Futud3IKlol767pVtg1u8Z3e2c2z&#10;fxk+lbq9mZ4eQUSc4l8YfvEZHSpmOvgTmSB6BbNswVuigvwBBPt5uuLjwMEszUFWpfy/oPoBAAD/&#10;/wMAUEsBAi0AFAAGAAgAAAAhALaDOJL+AAAA4QEAABMAAAAAAAAAAAAAAAAAAAAAAFtDb250ZW50&#10;X1R5cGVzXS54bWxQSwECLQAUAAYACAAAACEAOP0h/9YAAACUAQAACwAAAAAAAAAAAAAAAAAvAQAA&#10;X3JlbHMvLnJlbHNQSwECLQAUAAYACAAAACEAv8+NxDACAABdBAAADgAAAAAAAAAAAAAAAAAuAgAA&#10;ZHJzL2Uyb0RvYy54bWxQSwECLQAUAAYACAAAACEAY2eWJN0AAAAJAQAADwAAAAAAAAAAAAAAAACK&#10;BAAAZHJzL2Rvd25yZXYueG1sUEsFBgAAAAAEAAQA8wAAAJQFAAAAAA==&#10;" filled="f" stroked="f">
                <v:textbox style="mso-fit-shape-to-text:t">
                  <w:txbxContent>
                    <w:p w14:paraId="73118DE6" w14:textId="4386F4E4" w:rsidR="00A842A6" w:rsidRPr="00732949" w:rsidRDefault="00A842A6" w:rsidP="0023244B">
                      <w:pPr>
                        <w:pStyle w:val="berschrift2"/>
                        <w:jc w:val="center"/>
                        <w:rPr>
                          <w:color w:val="F79646" w:themeColor="accent6"/>
                          <w:sz w:val="72"/>
                          <w:szCs w:val="72"/>
                          <w14:shadow w14:blurRad="50800" w14:dist="40005" w14:dir="5400000" w14:sx="100000" w14:sy="100000" w14:kx="0" w14:ky="0" w14:algn="tl">
                            <w14:srgbClr w14:val="000000">
                              <w14:alpha w14:val="67000"/>
                              <w14:shade w14:val="5000"/>
                              <w14:satMod w14:val="120000"/>
                            </w14:srgbClr>
                          </w14:shadow>
                          <w14:textOutline w14:w="31546" w14:cap="flat" w14:cmpd="sng" w14:algn="ctr">
                            <w14:gradFill>
                              <w14:gsLst>
                                <w14:gs w14:pos="70000">
                                  <w14:schemeClr w14:val="accent6">
                                    <w14:shade w14:val="50000"/>
                                    <w14:satMod w14:val="190000"/>
                                  </w14:schemeClr>
                                </w14:gs>
                                <w14:gs w14:pos="0">
                                  <w14:schemeClr w14:val="accent6">
                                    <w14:tint w14:val="77000"/>
                                    <w14:satMod w14:val="180000"/>
                                  </w14:schemeClr>
                                </w14:gs>
                              </w14:gsLst>
                              <w14:lin w14:ang="5400000" w14:scaled="0"/>
                            </w14:gradFill>
                            <w14:prstDash w14:val="solid"/>
                            <w14:round/>
                          </w14:textOutline>
                          <w14:textFill>
                            <w14:solidFill>
                              <w14:schemeClr w14:val="accent6">
                                <w14:tint w14:val="15000"/>
                                <w14:satMod w14:val="200000"/>
                              </w14:schemeClr>
                            </w14:solidFill>
                          </w14:textFill>
                        </w:rPr>
                      </w:pPr>
                      <w:r>
                        <w:rPr>
                          <w:color w:val="F79646" w:themeColor="accent6"/>
                          <w:sz w:val="72"/>
                          <w:szCs w:val="72"/>
                          <w14:shadow w14:blurRad="50800" w14:dist="40005" w14:dir="5400000" w14:sx="100000" w14:sy="100000" w14:kx="0" w14:ky="0" w14:algn="tl">
                            <w14:srgbClr w14:val="000000">
                              <w14:alpha w14:val="67000"/>
                              <w14:shade w14:val="5000"/>
                              <w14:satMod w14:val="120000"/>
                            </w14:srgbClr>
                          </w14:shadow>
                          <w14:textOutline w14:w="31546" w14:cap="flat" w14:cmpd="sng" w14:algn="ctr">
                            <w14:gradFill>
                              <w14:gsLst>
                                <w14:gs w14:pos="70000">
                                  <w14:schemeClr w14:val="accent6">
                                    <w14:shade w14:val="50000"/>
                                    <w14:satMod w14:val="190000"/>
                                  </w14:schemeClr>
                                </w14:gs>
                                <w14:gs w14:pos="0">
                                  <w14:schemeClr w14:val="accent6">
                                    <w14:tint w14:val="77000"/>
                                    <w14:satMod w14:val="180000"/>
                                  </w14:schemeClr>
                                </w14:gs>
                              </w14:gsLst>
                              <w14:lin w14:ang="5400000" w14:scaled="0"/>
                            </w14:gradFill>
                            <w14:prstDash w14:val="solid"/>
                            <w14:round/>
                          </w14:textOutline>
                          <w14:textFill>
                            <w14:solidFill>
                              <w14:schemeClr w14:val="accent6">
                                <w14:tint w14:val="15000"/>
                                <w14:satMod w14:val="200000"/>
                              </w14:schemeClr>
                            </w14:solidFill>
                          </w14:textFill>
                        </w:rPr>
                        <w:t>Muster GmbH</w:t>
                      </w:r>
                    </w:p>
                  </w:txbxContent>
                </v:textbox>
              </v:shape>
            </w:pict>
          </mc:Fallback>
        </mc:AlternateContent>
      </w:r>
    </w:p>
    <w:p w14:paraId="0BAE1549" w14:textId="77777777" w:rsidR="0023244B" w:rsidRDefault="0023244B" w:rsidP="0023244B">
      <w:pPr>
        <w:pStyle w:val="berschrift2"/>
      </w:pPr>
    </w:p>
    <w:p w14:paraId="30733CD4" w14:textId="77777777" w:rsidR="0023244B" w:rsidRDefault="0023244B" w:rsidP="0023244B">
      <w:pPr>
        <w:pStyle w:val="berschrift1"/>
        <w:tabs>
          <w:tab w:val="left" w:pos="2146"/>
        </w:tabs>
        <w:spacing w:before="0" w:line="240" w:lineRule="auto"/>
      </w:pPr>
    </w:p>
    <w:p w14:paraId="4FF16A68" w14:textId="6975F520" w:rsidR="0023244B" w:rsidRPr="008E3A0F" w:rsidRDefault="00470003" w:rsidP="0023244B">
      <w:pPr>
        <w:pStyle w:val="berschrift2"/>
        <w:spacing w:before="0" w:line="240" w:lineRule="auto"/>
        <w:rPr>
          <w:color w:val="auto"/>
          <w:sz w:val="22"/>
          <w:szCs w:val="22"/>
        </w:rPr>
      </w:pPr>
      <w:r>
        <w:rPr>
          <w:color w:val="auto"/>
          <w:sz w:val="22"/>
          <w:szCs w:val="22"/>
        </w:rPr>
        <w:t>Muster</w:t>
      </w:r>
      <w:r w:rsidR="0023244B" w:rsidRPr="008E3A0F">
        <w:rPr>
          <w:color w:val="auto"/>
          <w:sz w:val="22"/>
          <w:szCs w:val="22"/>
        </w:rPr>
        <w:t xml:space="preserve"> GmbH – Muster</w:t>
      </w:r>
      <w:r w:rsidR="00A842A6">
        <w:rPr>
          <w:color w:val="auto"/>
          <w:sz w:val="22"/>
          <w:szCs w:val="22"/>
        </w:rPr>
        <w:t>s</w:t>
      </w:r>
      <w:r w:rsidR="0023244B" w:rsidRPr="008E3A0F">
        <w:rPr>
          <w:color w:val="auto"/>
          <w:sz w:val="22"/>
          <w:szCs w:val="22"/>
        </w:rPr>
        <w:t>tr. 88 – 42210 Düsseldorf</w:t>
      </w:r>
    </w:p>
    <w:p w14:paraId="7B8BE601" w14:textId="77777777" w:rsidR="0023244B" w:rsidRPr="008E3A0F" w:rsidRDefault="0023244B" w:rsidP="006625E0">
      <w:pPr>
        <w:spacing w:after="0" w:line="240" w:lineRule="auto"/>
      </w:pPr>
    </w:p>
    <w:p w14:paraId="4103A67B" w14:textId="77777777" w:rsidR="0023244B" w:rsidRPr="008E3A0F" w:rsidRDefault="0023244B" w:rsidP="006625E0">
      <w:pPr>
        <w:pStyle w:val="berschrift1"/>
        <w:tabs>
          <w:tab w:val="left" w:pos="2146"/>
        </w:tabs>
        <w:spacing w:before="0" w:line="240" w:lineRule="auto"/>
        <w:rPr>
          <w:b w:val="0"/>
          <w:color w:val="auto"/>
          <w:sz w:val="22"/>
          <w:szCs w:val="22"/>
        </w:rPr>
      </w:pPr>
    </w:p>
    <w:p w14:paraId="441688BC" w14:textId="77777777" w:rsidR="0023244B" w:rsidRPr="008E3A0F" w:rsidRDefault="0023244B" w:rsidP="0023244B">
      <w:pPr>
        <w:pStyle w:val="berschrift1"/>
        <w:tabs>
          <w:tab w:val="left" w:pos="2146"/>
        </w:tabs>
        <w:spacing w:before="0" w:line="240" w:lineRule="auto"/>
        <w:rPr>
          <w:b w:val="0"/>
          <w:bCs w:val="0"/>
          <w:color w:val="auto"/>
          <w:sz w:val="22"/>
          <w:szCs w:val="22"/>
        </w:rPr>
      </w:pPr>
      <w:r w:rsidRPr="008E3A0F">
        <w:rPr>
          <w:b w:val="0"/>
          <w:color w:val="auto"/>
          <w:sz w:val="22"/>
          <w:szCs w:val="22"/>
        </w:rPr>
        <w:t>Apfel</w:t>
      </w:r>
      <w:r w:rsidRPr="008E3A0F">
        <w:rPr>
          <w:color w:val="auto"/>
          <w:sz w:val="22"/>
          <w:szCs w:val="22"/>
        </w:rPr>
        <w:t xml:space="preserve"> OHG</w:t>
      </w:r>
      <w:r w:rsidRPr="008E3A0F">
        <w:rPr>
          <w:color w:val="auto"/>
          <w:sz w:val="22"/>
          <w:szCs w:val="22"/>
        </w:rPr>
        <w:tab/>
      </w:r>
    </w:p>
    <w:p w14:paraId="2F887C26" w14:textId="77777777" w:rsidR="0023244B" w:rsidRPr="008E3A0F" w:rsidRDefault="0023244B" w:rsidP="0023244B">
      <w:pPr>
        <w:spacing w:after="0" w:line="240" w:lineRule="auto"/>
      </w:pPr>
      <w:r w:rsidRPr="008E3A0F">
        <w:t>Einkaufsabteilung</w:t>
      </w:r>
    </w:p>
    <w:p w14:paraId="220F8E34" w14:textId="38C0F339" w:rsidR="0023244B" w:rsidRPr="008E3A0F" w:rsidRDefault="00A842A6" w:rsidP="0023244B">
      <w:pPr>
        <w:spacing w:after="0" w:line="240" w:lineRule="auto"/>
      </w:pPr>
      <w:r>
        <w:t>Musterstr.</w:t>
      </w:r>
      <w:r w:rsidR="00D23952" w:rsidRPr="008E3A0F">
        <w:t xml:space="preserve"> 35</w:t>
      </w:r>
    </w:p>
    <w:p w14:paraId="49CF36E8" w14:textId="77777777" w:rsidR="0023244B" w:rsidRPr="008E3A0F" w:rsidRDefault="0023244B" w:rsidP="0023244B">
      <w:pPr>
        <w:spacing w:after="0" w:line="240" w:lineRule="auto"/>
      </w:pPr>
      <w:r w:rsidRPr="008E3A0F">
        <w:t>50679 Köln</w:t>
      </w:r>
    </w:p>
    <w:p w14:paraId="2D7A5034" w14:textId="77777777" w:rsidR="0023244B" w:rsidRPr="00B6656C" w:rsidRDefault="0023244B" w:rsidP="0023244B">
      <w:pPr>
        <w:spacing w:after="0" w:line="240" w:lineRule="auto"/>
      </w:pPr>
    </w:p>
    <w:p w14:paraId="4863A046" w14:textId="77777777" w:rsidR="0023244B" w:rsidRPr="0023244B" w:rsidRDefault="0023244B" w:rsidP="0023244B">
      <w:pPr>
        <w:spacing w:after="0" w:line="240" w:lineRule="auto"/>
      </w:pPr>
    </w:p>
    <w:p w14:paraId="31087EEA" w14:textId="77777777" w:rsidR="0023244B" w:rsidRPr="0023244B" w:rsidRDefault="0023244B" w:rsidP="0023244B">
      <w:pPr>
        <w:tabs>
          <w:tab w:val="left" w:pos="2835"/>
          <w:tab w:val="left" w:pos="6237"/>
          <w:tab w:val="left" w:pos="7655"/>
        </w:tabs>
        <w:spacing w:after="0" w:line="240" w:lineRule="auto"/>
        <w:rPr>
          <w:sz w:val="16"/>
        </w:rPr>
      </w:pPr>
      <w:r w:rsidRPr="0023244B">
        <w:rPr>
          <w:sz w:val="16"/>
        </w:rPr>
        <w:t xml:space="preserve">Ihre Zeichen, Ihre Nachricht </w:t>
      </w:r>
      <w:proofErr w:type="gramStart"/>
      <w:r w:rsidRPr="0023244B">
        <w:rPr>
          <w:sz w:val="16"/>
        </w:rPr>
        <w:t>vom</w:t>
      </w:r>
      <w:r w:rsidRPr="0023244B">
        <w:rPr>
          <w:sz w:val="16"/>
        </w:rPr>
        <w:tab/>
        <w:t>Unsere Zeichen</w:t>
      </w:r>
      <w:proofErr w:type="gramEnd"/>
      <w:r w:rsidRPr="0023244B">
        <w:rPr>
          <w:sz w:val="16"/>
        </w:rPr>
        <w:t>, unsere Nachricht vom</w:t>
      </w:r>
      <w:r w:rsidRPr="0023244B">
        <w:rPr>
          <w:sz w:val="16"/>
        </w:rPr>
        <w:tab/>
        <w:t>Tel.:</w:t>
      </w:r>
      <w:r w:rsidRPr="0023244B">
        <w:rPr>
          <w:sz w:val="16"/>
        </w:rPr>
        <w:tab/>
        <w:t>Köln</w:t>
      </w:r>
    </w:p>
    <w:p w14:paraId="2DF9968C" w14:textId="754C8E1C" w:rsidR="0023244B" w:rsidRPr="00647178" w:rsidRDefault="006625E0" w:rsidP="0023244B">
      <w:pPr>
        <w:tabs>
          <w:tab w:val="left" w:pos="2835"/>
          <w:tab w:val="left" w:pos="6237"/>
          <w:tab w:val="left" w:pos="7655"/>
        </w:tabs>
        <w:spacing w:after="0" w:line="240" w:lineRule="auto"/>
        <w:rPr>
          <w:sz w:val="16"/>
          <w:lang w:val="en-GB"/>
        </w:rPr>
      </w:pPr>
      <w:r>
        <w:rPr>
          <w:sz w:val="16"/>
        </w:rPr>
        <w:tab/>
      </w:r>
      <w:r>
        <w:rPr>
          <w:sz w:val="16"/>
        </w:rPr>
        <w:tab/>
      </w:r>
      <w:r w:rsidR="0023244B" w:rsidRPr="00647178">
        <w:rPr>
          <w:sz w:val="16"/>
          <w:lang w:val="en-GB"/>
        </w:rPr>
        <w:t>0211/</w:t>
      </w:r>
      <w:r w:rsidR="00A842A6" w:rsidRPr="00647178">
        <w:rPr>
          <w:sz w:val="16"/>
          <w:lang w:val="en-GB"/>
        </w:rPr>
        <w:t>xx-xx-xx</w:t>
      </w:r>
      <w:r w:rsidR="0023244B" w:rsidRPr="00647178">
        <w:rPr>
          <w:sz w:val="16"/>
          <w:lang w:val="en-GB"/>
        </w:rPr>
        <w:tab/>
      </w:r>
      <w:r w:rsidRPr="00647178">
        <w:rPr>
          <w:sz w:val="16"/>
          <w:lang w:val="en-GB"/>
        </w:rPr>
        <w:t>xx.xx.</w:t>
      </w:r>
      <w:r w:rsidR="0023244B" w:rsidRPr="00647178">
        <w:rPr>
          <w:sz w:val="16"/>
          <w:lang w:val="en-GB"/>
        </w:rPr>
        <w:t>20</w:t>
      </w:r>
      <w:r w:rsidR="00647178">
        <w:rPr>
          <w:sz w:val="16"/>
          <w:lang w:val="en-GB"/>
        </w:rPr>
        <w:t>20</w:t>
      </w:r>
    </w:p>
    <w:p w14:paraId="5B1153E5" w14:textId="77777777" w:rsidR="0023244B" w:rsidRPr="00647178" w:rsidRDefault="0023244B" w:rsidP="0023244B">
      <w:pPr>
        <w:tabs>
          <w:tab w:val="left" w:pos="2835"/>
          <w:tab w:val="left" w:pos="6237"/>
          <w:tab w:val="left" w:pos="7655"/>
        </w:tabs>
        <w:spacing w:after="0" w:line="240" w:lineRule="auto"/>
        <w:rPr>
          <w:sz w:val="16"/>
          <w:lang w:val="en-GB"/>
        </w:rPr>
      </w:pPr>
    </w:p>
    <w:p w14:paraId="42CC6CA1" w14:textId="77777777" w:rsidR="0023244B" w:rsidRPr="00647178" w:rsidRDefault="0023244B" w:rsidP="0023244B">
      <w:pPr>
        <w:tabs>
          <w:tab w:val="left" w:pos="2835"/>
          <w:tab w:val="left" w:pos="6237"/>
          <w:tab w:val="left" w:pos="7655"/>
        </w:tabs>
        <w:spacing w:after="0" w:line="240" w:lineRule="auto"/>
        <w:rPr>
          <w:sz w:val="16"/>
          <w:lang w:val="en-GB"/>
        </w:rPr>
      </w:pPr>
    </w:p>
    <w:p w14:paraId="377040AB" w14:textId="77777777" w:rsidR="0023244B" w:rsidRPr="00647178" w:rsidRDefault="0023244B" w:rsidP="0023244B">
      <w:pPr>
        <w:tabs>
          <w:tab w:val="left" w:pos="2835"/>
          <w:tab w:val="left" w:pos="6237"/>
          <w:tab w:val="left" w:pos="7655"/>
        </w:tabs>
        <w:spacing w:after="0" w:line="240" w:lineRule="auto"/>
        <w:rPr>
          <w:sz w:val="16"/>
          <w:lang w:val="en-GB"/>
        </w:rPr>
      </w:pPr>
    </w:p>
    <w:p w14:paraId="686DB457" w14:textId="77777777" w:rsidR="0023244B" w:rsidRPr="00647178" w:rsidRDefault="0023244B" w:rsidP="0023244B">
      <w:pPr>
        <w:tabs>
          <w:tab w:val="left" w:pos="2835"/>
          <w:tab w:val="left" w:pos="6237"/>
          <w:tab w:val="left" w:pos="7655"/>
        </w:tabs>
        <w:spacing w:after="0" w:line="240" w:lineRule="auto"/>
        <w:rPr>
          <w:sz w:val="16"/>
          <w:lang w:val="en-GB"/>
        </w:rPr>
      </w:pPr>
    </w:p>
    <w:p w14:paraId="53AC4DBD" w14:textId="77777777" w:rsidR="0023244B" w:rsidRPr="008E3A0F" w:rsidRDefault="0023244B" w:rsidP="0023244B">
      <w:pPr>
        <w:tabs>
          <w:tab w:val="center" w:pos="142"/>
        </w:tabs>
        <w:spacing w:after="0" w:line="240" w:lineRule="auto"/>
        <w:rPr>
          <w:b/>
        </w:rPr>
      </w:pPr>
      <w:r w:rsidRPr="008E3A0F">
        <w:rPr>
          <w:b/>
        </w:rPr>
        <w:t>Angebot Nr.: 1501/2013</w:t>
      </w:r>
    </w:p>
    <w:p w14:paraId="142F273A" w14:textId="77777777" w:rsidR="0023244B" w:rsidRPr="008E3A0F" w:rsidRDefault="0023244B" w:rsidP="0023244B">
      <w:pPr>
        <w:tabs>
          <w:tab w:val="center" w:pos="142"/>
        </w:tabs>
        <w:spacing w:after="0" w:line="240" w:lineRule="auto"/>
      </w:pPr>
    </w:p>
    <w:p w14:paraId="70008E32" w14:textId="77777777" w:rsidR="0023244B" w:rsidRPr="008E3A0F" w:rsidRDefault="0023244B" w:rsidP="0023244B">
      <w:pPr>
        <w:tabs>
          <w:tab w:val="center" w:pos="142"/>
        </w:tabs>
        <w:spacing w:after="0" w:line="240" w:lineRule="auto"/>
      </w:pPr>
    </w:p>
    <w:p w14:paraId="605C01DC" w14:textId="77777777" w:rsidR="0023244B" w:rsidRPr="008E3A0F" w:rsidRDefault="0023244B" w:rsidP="0023244B">
      <w:pPr>
        <w:tabs>
          <w:tab w:val="center" w:pos="142"/>
        </w:tabs>
        <w:spacing w:after="0" w:line="240" w:lineRule="auto"/>
      </w:pPr>
      <w:r w:rsidRPr="008E3A0F">
        <w:t>Sehr geehrte Damen und Herren,</w:t>
      </w:r>
    </w:p>
    <w:p w14:paraId="44C02BC4" w14:textId="77777777" w:rsidR="0023244B" w:rsidRPr="008E3A0F" w:rsidRDefault="0023244B" w:rsidP="0023244B">
      <w:pPr>
        <w:tabs>
          <w:tab w:val="center" w:pos="142"/>
        </w:tabs>
        <w:spacing w:after="0" w:line="240" w:lineRule="auto"/>
      </w:pPr>
    </w:p>
    <w:p w14:paraId="1B5BC5B0" w14:textId="77777777" w:rsidR="0023244B" w:rsidRPr="008E3A0F" w:rsidRDefault="0023244B" w:rsidP="0023244B">
      <w:pPr>
        <w:tabs>
          <w:tab w:val="center" w:pos="142"/>
        </w:tabs>
        <w:spacing w:after="0" w:line="240" w:lineRule="auto"/>
      </w:pPr>
      <w:r w:rsidRPr="008E3A0F">
        <w:t>wir freuen uns sehr über Ihr Interesse an unseren Produkten. Gemäß Ihrer Anfrage können wir Ihnen folgendes Angebot unterbreiten:</w:t>
      </w:r>
    </w:p>
    <w:p w14:paraId="2ABBAF5B" w14:textId="77777777" w:rsidR="0023244B" w:rsidRPr="008E3A0F" w:rsidRDefault="0023244B" w:rsidP="0023244B">
      <w:pPr>
        <w:pStyle w:val="berschrift3"/>
        <w:spacing w:before="0" w:line="240" w:lineRule="auto"/>
        <w:rPr>
          <w:color w:val="auto"/>
        </w:rPr>
      </w:pPr>
    </w:p>
    <w:p w14:paraId="7D42F54B" w14:textId="201B8072" w:rsidR="0023244B" w:rsidRPr="008E3A0F" w:rsidRDefault="0023244B" w:rsidP="008E3A0F">
      <w:pPr>
        <w:pStyle w:val="berschrift3"/>
        <w:tabs>
          <w:tab w:val="left" w:pos="2552"/>
          <w:tab w:val="left" w:pos="5103"/>
        </w:tabs>
        <w:spacing w:before="0" w:line="240" w:lineRule="auto"/>
        <w:rPr>
          <w:color w:val="auto"/>
        </w:rPr>
      </w:pPr>
      <w:r w:rsidRPr="008E3A0F">
        <w:rPr>
          <w:color w:val="auto"/>
        </w:rPr>
        <w:t>Artikelnummer</w:t>
      </w:r>
      <w:r w:rsidRPr="008E3A0F">
        <w:rPr>
          <w:color w:val="auto"/>
        </w:rPr>
        <w:tab/>
        <w:t>Artikel</w:t>
      </w:r>
      <w:r w:rsidRPr="008E3A0F">
        <w:rPr>
          <w:color w:val="auto"/>
        </w:rPr>
        <w:tab/>
        <w:t>Einzelpreis</w:t>
      </w:r>
    </w:p>
    <w:p w14:paraId="0CC94A24" w14:textId="525D559B" w:rsidR="0023244B" w:rsidRPr="008E3A0F" w:rsidRDefault="0023244B" w:rsidP="008E3A0F">
      <w:pPr>
        <w:tabs>
          <w:tab w:val="center" w:pos="142"/>
          <w:tab w:val="left" w:pos="2552"/>
          <w:tab w:val="left" w:pos="5103"/>
        </w:tabs>
        <w:spacing w:after="0" w:line="240" w:lineRule="auto"/>
      </w:pPr>
      <w:r w:rsidRPr="008E3A0F">
        <w:t>BEAM164r</w:t>
      </w:r>
      <w:r w:rsidRPr="008E3A0F">
        <w:tab/>
      </w:r>
      <w:proofErr w:type="spellStart"/>
      <w:r w:rsidRPr="008E3A0F">
        <w:t>Beamer</w:t>
      </w:r>
      <w:proofErr w:type="spellEnd"/>
      <w:r w:rsidRPr="008E3A0F">
        <w:t>-Adapter</w:t>
      </w:r>
      <w:r w:rsidR="006625E0" w:rsidRPr="008E3A0F">
        <w:tab/>
      </w:r>
      <w:r w:rsidRPr="008E3A0F">
        <w:t>54,00 €</w:t>
      </w:r>
    </w:p>
    <w:p w14:paraId="212DFF5A" w14:textId="77777777" w:rsidR="0023244B" w:rsidRPr="008E3A0F" w:rsidRDefault="0023244B" w:rsidP="0023244B">
      <w:pPr>
        <w:tabs>
          <w:tab w:val="center" w:pos="142"/>
        </w:tabs>
        <w:spacing w:after="0" w:line="240" w:lineRule="auto"/>
      </w:pPr>
    </w:p>
    <w:p w14:paraId="7CA9E2FA" w14:textId="77777777" w:rsidR="0023244B" w:rsidRPr="008E3A0F" w:rsidRDefault="0023244B" w:rsidP="0023244B">
      <w:pPr>
        <w:tabs>
          <w:tab w:val="center" w:pos="142"/>
        </w:tabs>
        <w:spacing w:after="0" w:line="240" w:lineRule="auto"/>
      </w:pPr>
      <w:r w:rsidRPr="008E3A0F">
        <w:t>Bitte teilen Sie uns innerhalb von 14 Tagen mit, ob Sie unser Angebot wahrnehmen möchten.</w:t>
      </w:r>
    </w:p>
    <w:p w14:paraId="1C75955F" w14:textId="77777777" w:rsidR="0023244B" w:rsidRPr="008E3A0F" w:rsidRDefault="0023244B" w:rsidP="0023244B">
      <w:pPr>
        <w:tabs>
          <w:tab w:val="center" w:pos="142"/>
        </w:tabs>
        <w:spacing w:after="0" w:line="240" w:lineRule="auto"/>
      </w:pPr>
    </w:p>
    <w:p w14:paraId="65F01D6C" w14:textId="77777777" w:rsidR="0023244B" w:rsidRPr="008E3A0F" w:rsidRDefault="0023244B" w:rsidP="0023244B">
      <w:pPr>
        <w:tabs>
          <w:tab w:val="center" w:pos="142"/>
        </w:tabs>
        <w:spacing w:after="0" w:line="240" w:lineRule="auto"/>
      </w:pPr>
    </w:p>
    <w:p w14:paraId="47A5B61D" w14:textId="77777777" w:rsidR="0023244B" w:rsidRPr="008E3A0F" w:rsidRDefault="0023244B" w:rsidP="0023244B">
      <w:pPr>
        <w:tabs>
          <w:tab w:val="center" w:pos="142"/>
        </w:tabs>
        <w:spacing w:after="0" w:line="240" w:lineRule="auto"/>
      </w:pPr>
      <w:r w:rsidRPr="008E3A0F">
        <w:t>Wir freuen uns auf erfolgreiche Geschäftsbeziehungen.</w:t>
      </w:r>
    </w:p>
    <w:p w14:paraId="3B48565E" w14:textId="77777777" w:rsidR="0023244B" w:rsidRPr="008E3A0F" w:rsidRDefault="0023244B" w:rsidP="0023244B">
      <w:pPr>
        <w:tabs>
          <w:tab w:val="center" w:pos="142"/>
        </w:tabs>
        <w:spacing w:after="0" w:line="240" w:lineRule="auto"/>
      </w:pPr>
    </w:p>
    <w:p w14:paraId="61263A33" w14:textId="77777777" w:rsidR="0023244B" w:rsidRPr="008E3A0F" w:rsidRDefault="0023244B" w:rsidP="0023244B">
      <w:pPr>
        <w:tabs>
          <w:tab w:val="center" w:pos="142"/>
        </w:tabs>
        <w:spacing w:after="0" w:line="240" w:lineRule="auto"/>
      </w:pPr>
      <w:r w:rsidRPr="008E3A0F">
        <w:t>Mit freundlichen Grüßen</w:t>
      </w:r>
    </w:p>
    <w:p w14:paraId="12939F81" w14:textId="77777777" w:rsidR="0023244B" w:rsidRPr="008E3A0F" w:rsidRDefault="0023244B" w:rsidP="0023244B">
      <w:pPr>
        <w:tabs>
          <w:tab w:val="center" w:pos="142"/>
        </w:tabs>
        <w:spacing w:after="0" w:line="240" w:lineRule="auto"/>
      </w:pPr>
    </w:p>
    <w:p w14:paraId="445ADDB2" w14:textId="41F55DD9" w:rsidR="0023244B" w:rsidRPr="008E3A0F" w:rsidRDefault="00A842A6" w:rsidP="0023244B">
      <w:pPr>
        <w:tabs>
          <w:tab w:val="center" w:pos="142"/>
        </w:tabs>
        <w:spacing w:after="0" w:line="240" w:lineRule="auto"/>
        <w:rPr>
          <w:rFonts w:ascii="Monotype Corsiva" w:hAnsi="Monotype Corsiva"/>
        </w:rPr>
      </w:pPr>
      <w:r>
        <w:rPr>
          <w:rFonts w:ascii="Monotype Corsiva" w:hAnsi="Monotype Corsiva"/>
        </w:rPr>
        <w:t>Muster</w:t>
      </w:r>
      <w:r w:rsidR="0023244B" w:rsidRPr="008E3A0F">
        <w:rPr>
          <w:rFonts w:ascii="Monotype Corsiva" w:hAnsi="Monotype Corsiva"/>
        </w:rPr>
        <w:t xml:space="preserve"> GmbH</w:t>
      </w:r>
    </w:p>
    <w:p w14:paraId="6CF7DA97" w14:textId="77777777" w:rsidR="0023244B" w:rsidRPr="0023244B" w:rsidRDefault="0023244B" w:rsidP="0023244B">
      <w:pPr>
        <w:spacing w:after="0" w:line="240" w:lineRule="auto"/>
      </w:pPr>
    </w:p>
    <w:p w14:paraId="55D863C0" w14:textId="40B3C3E8" w:rsidR="0023244B" w:rsidRDefault="00B6656C" w:rsidP="00DE4C6C">
      <w:pPr>
        <w:spacing w:before="360" w:after="120"/>
        <w:rPr>
          <w:b/>
          <w:color w:val="004F86"/>
          <w:sz w:val="30"/>
          <w:szCs w:val="30"/>
        </w:rPr>
      </w:pPr>
      <w:r>
        <w:rPr>
          <w:sz w:val="16"/>
        </w:rPr>
        <w:br w:type="page"/>
      </w:r>
      <w:r w:rsidR="0023244B" w:rsidRPr="00DE4C6C">
        <w:rPr>
          <w:b/>
          <w:color w:val="004F86"/>
          <w:sz w:val="28"/>
          <w:szCs w:val="28"/>
        </w:rPr>
        <w:lastRenderedPageBreak/>
        <w:t>Eigen- oder Fremdfertigung – Was ist günstiger?</w:t>
      </w:r>
    </w:p>
    <w:p w14:paraId="69779B88" w14:textId="77777777" w:rsidR="00B6656C" w:rsidRPr="008E3A0F" w:rsidRDefault="00B6656C" w:rsidP="008E3A0F">
      <w:pPr>
        <w:spacing w:after="0"/>
        <w:contextualSpacing/>
        <w:rPr>
          <w:sz w:val="20"/>
          <w:szCs w:val="20"/>
        </w:rPr>
      </w:pPr>
    </w:p>
    <w:tbl>
      <w:tblPr>
        <w:tblStyle w:val="Tabellenraster"/>
        <w:tblW w:w="10490" w:type="dxa"/>
        <w:tblInd w:w="-459" w:type="dxa"/>
        <w:tblLook w:val="04A0" w:firstRow="1" w:lastRow="0" w:firstColumn="1" w:lastColumn="0" w:noHBand="0" w:noVBand="1"/>
      </w:tblPr>
      <w:tblGrid>
        <w:gridCol w:w="10490"/>
      </w:tblGrid>
      <w:tr w:rsidR="00B6656C" w14:paraId="2AB79138" w14:textId="77777777" w:rsidTr="00506DDF">
        <w:tc>
          <w:tcPr>
            <w:tcW w:w="10490" w:type="dxa"/>
          </w:tcPr>
          <w:p w14:paraId="2C96A7FE" w14:textId="0AAFBF8B" w:rsidR="00B6656C" w:rsidRDefault="00B6656C">
            <w:pPr>
              <w:spacing w:after="0" w:line="240" w:lineRule="auto"/>
              <w:ind w:left="175" w:right="176"/>
              <w:jc w:val="both"/>
            </w:pPr>
            <w:r>
              <w:t>Nach Rücksprache mit der Produktionsabteilung möchte</w:t>
            </w:r>
            <w:r w:rsidR="00A842A6">
              <w:t>t</w:t>
            </w:r>
            <w:r>
              <w:t xml:space="preserve"> </w:t>
            </w:r>
            <w:r w:rsidR="00A842A6">
              <w:t>Ihr</w:t>
            </w:r>
            <w:r>
              <w:t xml:space="preserve"> wissen, ob das Angebot der Optima GmbH günstiger </w:t>
            </w:r>
            <w:r w:rsidR="00647178">
              <w:t>ist</w:t>
            </w:r>
            <w:r>
              <w:t xml:space="preserve"> als die Eigenproduktion. Als Mitarbeiter des Einkaufs werde</w:t>
            </w:r>
            <w:r w:rsidR="00A842A6">
              <w:t>t Ihr</w:t>
            </w:r>
            <w:r>
              <w:t xml:space="preserve"> damit beauftragt die Kosten für die Eigenfertigung und die Beschaffung der </w:t>
            </w:r>
            <w:proofErr w:type="spellStart"/>
            <w:r>
              <w:t>Beamer</w:t>
            </w:r>
            <w:proofErr w:type="spellEnd"/>
            <w:r>
              <w:t>-Adapter rechnerisch gegenüberzustellen.</w:t>
            </w:r>
          </w:p>
        </w:tc>
      </w:tr>
      <w:tr w:rsidR="00B6656C" w14:paraId="3CC2B5B8" w14:textId="77777777" w:rsidTr="008E3A0F">
        <w:trPr>
          <w:trHeight w:val="1515"/>
        </w:trPr>
        <w:tc>
          <w:tcPr>
            <w:tcW w:w="10490" w:type="dxa"/>
          </w:tcPr>
          <w:p w14:paraId="5F4AD1EE" w14:textId="14FD51CA" w:rsidR="00B6656C" w:rsidRDefault="00B6656C" w:rsidP="00506DDF">
            <w:pPr>
              <w:spacing w:after="0" w:line="240" w:lineRule="auto"/>
              <w:ind w:left="176"/>
              <w:contextualSpacing/>
            </w:pPr>
            <w:r>
              <w:t>Bitte bearbeite</w:t>
            </w:r>
            <w:r w:rsidR="00A842A6">
              <w:t>t</w:t>
            </w:r>
            <w:r>
              <w:t xml:space="preserve"> die folgenden Arbeitsaufträge schriftlich in der Gruppe.</w:t>
            </w:r>
          </w:p>
          <w:p w14:paraId="54648754" w14:textId="3906E246" w:rsidR="00B6656C" w:rsidRDefault="00B6656C" w:rsidP="00506DDF">
            <w:pPr>
              <w:pStyle w:val="Listenabsatz"/>
              <w:numPr>
                <w:ilvl w:val="0"/>
                <w:numId w:val="19"/>
              </w:numPr>
              <w:spacing w:line="240" w:lineRule="auto"/>
              <w:ind w:right="176"/>
            </w:pPr>
            <w:r>
              <w:t>Berechne</w:t>
            </w:r>
            <w:r w:rsidR="00A842A6">
              <w:t>t</w:t>
            </w:r>
            <w:r>
              <w:t xml:space="preserve"> die Kosten für Fremd- und Eigenfertigung. (tabellarische und grafische Darstellung der Ergebnisse z.B. durch Microsoft Excel)</w:t>
            </w:r>
          </w:p>
          <w:p w14:paraId="2FA882A0" w14:textId="4D767DD7" w:rsidR="00B6656C" w:rsidRDefault="00B6656C" w:rsidP="00506DDF">
            <w:pPr>
              <w:pStyle w:val="Listenabsatz"/>
              <w:numPr>
                <w:ilvl w:val="0"/>
                <w:numId w:val="19"/>
              </w:numPr>
              <w:spacing w:line="240" w:lineRule="auto"/>
              <w:ind w:right="176"/>
            </w:pPr>
            <w:r>
              <w:t>Wähl</w:t>
            </w:r>
            <w:r w:rsidR="00A842A6">
              <w:t>t</w:t>
            </w:r>
            <w:r>
              <w:t xml:space="preserve"> einen Gruppensprecher, der </w:t>
            </w:r>
            <w:r w:rsidR="00A842A6">
              <w:t>Eure</w:t>
            </w:r>
            <w:r>
              <w:t xml:space="preserve"> Ergebnisse anschließend präsentiert.</w:t>
            </w:r>
          </w:p>
          <w:p w14:paraId="6EA7F72F" w14:textId="73819266" w:rsidR="00B6656C" w:rsidRDefault="00B6656C" w:rsidP="00506DDF">
            <w:pPr>
              <w:pStyle w:val="Listenabsatz"/>
              <w:numPr>
                <w:ilvl w:val="0"/>
                <w:numId w:val="19"/>
              </w:numPr>
              <w:spacing w:line="240" w:lineRule="auto"/>
              <w:ind w:right="176"/>
            </w:pPr>
            <w:r>
              <w:t>Achte</w:t>
            </w:r>
            <w:r w:rsidR="00A842A6">
              <w:t>t</w:t>
            </w:r>
            <w:r>
              <w:t xml:space="preserve"> auch auf die zur Verfügung stehende Zeit. </w:t>
            </w:r>
            <w:r w:rsidR="00A842A6">
              <w:t>Ihr h</w:t>
            </w:r>
            <w:r>
              <w:t>ab</w:t>
            </w:r>
            <w:r w:rsidR="00A842A6">
              <w:t xml:space="preserve">t </w:t>
            </w:r>
            <w:r>
              <w:t xml:space="preserve">etwa </w:t>
            </w:r>
            <w:r w:rsidRPr="00817A2A">
              <w:rPr>
                <w:b/>
              </w:rPr>
              <w:t>45 Minuten</w:t>
            </w:r>
            <w:r>
              <w:t xml:space="preserve"> für die Vorbereitung.</w:t>
            </w:r>
          </w:p>
        </w:tc>
      </w:tr>
      <w:tr w:rsidR="00B6656C" w14:paraId="3D1118DD" w14:textId="77777777" w:rsidTr="00506DDF">
        <w:tc>
          <w:tcPr>
            <w:tcW w:w="10490" w:type="dxa"/>
          </w:tcPr>
          <w:p w14:paraId="14C22033" w14:textId="43263C83" w:rsidR="00B6656C" w:rsidRPr="008E3A0F" w:rsidRDefault="00B6656C" w:rsidP="008E3A0F">
            <w:pPr>
              <w:pStyle w:val="Listenabsatz"/>
              <w:numPr>
                <w:ilvl w:val="0"/>
                <w:numId w:val="21"/>
              </w:numPr>
              <w:spacing w:after="0" w:line="240" w:lineRule="auto"/>
              <w:ind w:left="885" w:right="176" w:hanging="460"/>
              <w:jc w:val="both"/>
              <w:rPr>
                <w:rFonts w:cs="Arial"/>
              </w:rPr>
            </w:pPr>
            <w:r w:rsidRPr="008E3A0F">
              <w:rPr>
                <w:rFonts w:cs="Arial"/>
              </w:rPr>
              <w:t>Ermittel</w:t>
            </w:r>
            <w:r w:rsidR="00A842A6">
              <w:rPr>
                <w:rFonts w:cs="Arial"/>
              </w:rPr>
              <w:t>t</w:t>
            </w:r>
            <w:r w:rsidRPr="008E3A0F">
              <w:rPr>
                <w:rFonts w:cs="Arial"/>
              </w:rPr>
              <w:t xml:space="preserve"> rechnerisch mithilfe </w:t>
            </w:r>
            <w:r w:rsidR="00647178" w:rsidRPr="008E3A0F">
              <w:rPr>
                <w:rFonts w:cs="Arial"/>
              </w:rPr>
              <w:t>untenstehender</w:t>
            </w:r>
            <w:r w:rsidRPr="008E3A0F">
              <w:rPr>
                <w:rFonts w:cs="Arial"/>
              </w:rPr>
              <w:t xml:space="preserve"> Tabelle die Kosten für die unterschiedliche Anzahl an </w:t>
            </w:r>
            <w:proofErr w:type="spellStart"/>
            <w:r w:rsidRPr="008E3A0F">
              <w:rPr>
                <w:rFonts w:cs="Arial"/>
              </w:rPr>
              <w:t>Beamer</w:t>
            </w:r>
            <w:proofErr w:type="spellEnd"/>
            <w:r w:rsidRPr="008E3A0F">
              <w:rPr>
                <w:rFonts w:cs="Arial"/>
              </w:rPr>
              <w:t xml:space="preserve">-Adaptern, wenn </w:t>
            </w:r>
            <w:r w:rsidR="00A842A6">
              <w:rPr>
                <w:rFonts w:cs="Arial"/>
              </w:rPr>
              <w:t>Ihr</w:t>
            </w:r>
            <w:r w:rsidRPr="008E3A0F">
              <w:rPr>
                <w:rFonts w:cs="Arial"/>
              </w:rPr>
              <w:t xml:space="preserve"> das Angebot von </w:t>
            </w:r>
            <w:r w:rsidR="00470003">
              <w:rPr>
                <w:rFonts w:cs="Arial"/>
              </w:rPr>
              <w:t>Muster GmbH</w:t>
            </w:r>
            <w:r w:rsidRPr="008E3A0F">
              <w:rPr>
                <w:rFonts w:cs="Arial"/>
              </w:rPr>
              <w:t xml:space="preserve"> berücksichtig</w:t>
            </w:r>
            <w:r w:rsidR="00470003">
              <w:rPr>
                <w:rFonts w:cs="Arial"/>
              </w:rPr>
              <w:t>t</w:t>
            </w:r>
            <w:r w:rsidRPr="008E3A0F">
              <w:rPr>
                <w:rFonts w:cs="Arial"/>
              </w:rPr>
              <w:t xml:space="preserve"> (= Fremdbezug).</w:t>
            </w:r>
          </w:p>
          <w:p w14:paraId="7659FB86" w14:textId="416A7C50" w:rsidR="00B6656C" w:rsidRDefault="00B6656C" w:rsidP="008E3A0F">
            <w:pPr>
              <w:pStyle w:val="Listenabsatz"/>
              <w:numPr>
                <w:ilvl w:val="0"/>
                <w:numId w:val="21"/>
              </w:numPr>
              <w:spacing w:after="0" w:line="240" w:lineRule="auto"/>
              <w:ind w:left="885" w:right="176" w:hanging="426"/>
              <w:jc w:val="both"/>
              <w:rPr>
                <w:rFonts w:cs="Arial"/>
              </w:rPr>
            </w:pPr>
            <w:r w:rsidRPr="001A29A0">
              <w:rPr>
                <w:rFonts w:cs="Arial"/>
              </w:rPr>
              <w:t>Ermittel</w:t>
            </w:r>
            <w:r w:rsidR="00470003">
              <w:rPr>
                <w:rFonts w:cs="Arial"/>
              </w:rPr>
              <w:t>t</w:t>
            </w:r>
            <w:r w:rsidRPr="001A29A0">
              <w:rPr>
                <w:rFonts w:cs="Arial"/>
              </w:rPr>
              <w:t xml:space="preserve"> mit derselben Tabelle auch die Kosten für die vorgegebene Anzahl an </w:t>
            </w:r>
            <w:proofErr w:type="spellStart"/>
            <w:r w:rsidRPr="001A29A0">
              <w:rPr>
                <w:rFonts w:cs="Arial"/>
              </w:rPr>
              <w:t>Beamer</w:t>
            </w:r>
            <w:r>
              <w:rPr>
                <w:rFonts w:cs="Arial"/>
              </w:rPr>
              <w:t>n</w:t>
            </w:r>
            <w:proofErr w:type="spellEnd"/>
            <w:r w:rsidRPr="001A29A0">
              <w:rPr>
                <w:rFonts w:cs="Arial"/>
              </w:rPr>
              <w:t xml:space="preserve">, wenn sie von der Apfel OHG selbst hergestellt werden (= Eigenfertigung). Die Produktionsabteilung stellt </w:t>
            </w:r>
            <w:r w:rsidR="00470003">
              <w:rPr>
                <w:rFonts w:cs="Arial"/>
              </w:rPr>
              <w:t xml:space="preserve">Euch </w:t>
            </w:r>
            <w:r w:rsidRPr="001A29A0">
              <w:rPr>
                <w:rFonts w:cs="Arial"/>
              </w:rPr>
              <w:t>dazu folgende Informationen zur Verfügung:</w:t>
            </w:r>
          </w:p>
          <w:p w14:paraId="751329F4" w14:textId="77777777" w:rsidR="00B6656C" w:rsidRDefault="00B6656C" w:rsidP="00506DDF">
            <w:pPr>
              <w:pStyle w:val="Listenabsatz"/>
              <w:numPr>
                <w:ilvl w:val="0"/>
                <w:numId w:val="20"/>
              </w:numPr>
              <w:spacing w:after="0" w:line="240" w:lineRule="auto"/>
              <w:ind w:right="176"/>
              <w:jc w:val="both"/>
              <w:rPr>
                <w:rFonts w:cs="Arial"/>
              </w:rPr>
            </w:pPr>
            <w:r>
              <w:rPr>
                <w:rFonts w:cs="Arial"/>
              </w:rPr>
              <w:t xml:space="preserve">Pro </w:t>
            </w:r>
            <w:proofErr w:type="spellStart"/>
            <w:r>
              <w:rPr>
                <w:rFonts w:cs="Arial"/>
              </w:rPr>
              <w:t>Beamer</w:t>
            </w:r>
            <w:proofErr w:type="spellEnd"/>
            <w:r>
              <w:rPr>
                <w:rFonts w:cs="Arial"/>
              </w:rPr>
              <w:t xml:space="preserve"> fallen 32,- € Material- und Personalkosten an</w:t>
            </w:r>
            <w:r w:rsidR="00156E84">
              <w:rPr>
                <w:rFonts w:cs="Arial"/>
              </w:rPr>
              <w:t xml:space="preserve"> (variable Kosten)</w:t>
            </w:r>
          </w:p>
          <w:p w14:paraId="7B3D7398" w14:textId="1669F89F" w:rsidR="00B6656C" w:rsidRDefault="00B6656C" w:rsidP="00506DDF">
            <w:pPr>
              <w:pStyle w:val="Listenabsatz"/>
              <w:numPr>
                <w:ilvl w:val="0"/>
                <w:numId w:val="20"/>
              </w:numPr>
              <w:spacing w:after="0" w:line="240" w:lineRule="auto"/>
              <w:ind w:right="176"/>
              <w:jc w:val="both"/>
              <w:rPr>
                <w:rFonts w:cs="Arial"/>
              </w:rPr>
            </w:pPr>
            <w:r>
              <w:rPr>
                <w:rFonts w:cs="Arial"/>
              </w:rPr>
              <w:t>Für Maschinen und Werkzeuge fallen pro Jahr 125.000 € Kosten an (bspw. Für Reparaturen, Abschreibungen usw.). Dieser Betrag ist unabhängig von der h</w:t>
            </w:r>
            <w:r w:rsidR="00156E84">
              <w:rPr>
                <w:rFonts w:cs="Arial"/>
              </w:rPr>
              <w:t>ergestellten Menge immer gleich (Fixkosten)</w:t>
            </w:r>
          </w:p>
          <w:tbl>
            <w:tblPr>
              <w:tblW w:w="0" w:type="auto"/>
              <w:tblInd w:w="317" w:type="dxa"/>
              <w:tblBorders>
                <w:top w:val="single" w:sz="4" w:space="0" w:color="auto"/>
                <w:left w:val="single" w:sz="4" w:space="0" w:color="auto"/>
                <w:bottom w:val="single" w:sz="4" w:space="0" w:color="auto"/>
                <w:right w:val="single" w:sz="4" w:space="0" w:color="auto"/>
              </w:tblBorders>
              <w:tblLook w:val="0000" w:firstRow="0" w:lastRow="0" w:firstColumn="0" w:lastColumn="0" w:noHBand="0" w:noVBand="0"/>
            </w:tblPr>
            <w:tblGrid>
              <w:gridCol w:w="1067"/>
              <w:gridCol w:w="1759"/>
              <w:gridCol w:w="2365"/>
              <w:gridCol w:w="2228"/>
              <w:gridCol w:w="2124"/>
            </w:tblGrid>
            <w:tr w:rsidR="00B6656C" w:rsidRPr="00817A2A" w14:paraId="09A7C8F0" w14:textId="77777777" w:rsidTr="00506DDF">
              <w:trPr>
                <w:trHeight w:val="170"/>
              </w:trPr>
              <w:tc>
                <w:tcPr>
                  <w:tcW w:w="1066" w:type="dxa"/>
                  <w:tcBorders>
                    <w:top w:val="single" w:sz="4" w:space="0" w:color="auto"/>
                    <w:left w:val="single" w:sz="4" w:space="0" w:color="auto"/>
                    <w:bottom w:val="single" w:sz="4" w:space="0" w:color="auto"/>
                    <w:right w:val="single" w:sz="4" w:space="0" w:color="auto"/>
                  </w:tcBorders>
                </w:tcPr>
                <w:p w14:paraId="7F887517" w14:textId="77777777" w:rsidR="00B6656C" w:rsidRPr="00817A2A" w:rsidRDefault="00B6656C" w:rsidP="00506DDF">
                  <w:pPr>
                    <w:pStyle w:val="Kopfzeile"/>
                    <w:tabs>
                      <w:tab w:val="left" w:pos="0"/>
                    </w:tabs>
                    <w:jc w:val="center"/>
                    <w:rPr>
                      <w:rFonts w:cs="Arial"/>
                      <w:b/>
                      <w:bCs/>
                      <w:sz w:val="20"/>
                      <w:szCs w:val="20"/>
                    </w:rPr>
                  </w:pPr>
                </w:p>
              </w:tc>
              <w:tc>
                <w:tcPr>
                  <w:tcW w:w="1066" w:type="dxa"/>
                  <w:tcBorders>
                    <w:top w:val="single" w:sz="4" w:space="0" w:color="auto"/>
                    <w:left w:val="single" w:sz="4" w:space="0" w:color="auto"/>
                    <w:bottom w:val="single" w:sz="4" w:space="0" w:color="auto"/>
                    <w:right w:val="single" w:sz="4" w:space="0" w:color="auto"/>
                  </w:tcBorders>
                </w:tcPr>
                <w:p w14:paraId="310102B2" w14:textId="77777777" w:rsidR="00B6656C" w:rsidRPr="00817A2A" w:rsidRDefault="00B6656C" w:rsidP="00506DDF">
                  <w:pPr>
                    <w:jc w:val="center"/>
                    <w:rPr>
                      <w:rFonts w:cs="Arial"/>
                      <w:b/>
                      <w:bCs/>
                      <w:sz w:val="20"/>
                      <w:szCs w:val="20"/>
                    </w:rPr>
                  </w:pPr>
                  <w:r w:rsidRPr="00817A2A">
                    <w:rPr>
                      <w:rFonts w:cs="Arial"/>
                      <w:b/>
                      <w:bCs/>
                      <w:sz w:val="20"/>
                      <w:szCs w:val="20"/>
                    </w:rPr>
                    <w:t>Fremdbezug</w:t>
                  </w:r>
                </w:p>
              </w:tc>
              <w:tc>
                <w:tcPr>
                  <w:tcW w:w="1066" w:type="dxa"/>
                  <w:gridSpan w:val="3"/>
                  <w:tcBorders>
                    <w:top w:val="single" w:sz="4" w:space="0" w:color="auto"/>
                    <w:left w:val="single" w:sz="4" w:space="0" w:color="auto"/>
                    <w:bottom w:val="single" w:sz="4" w:space="0" w:color="auto"/>
                    <w:right w:val="single" w:sz="4" w:space="0" w:color="auto"/>
                  </w:tcBorders>
                </w:tcPr>
                <w:p w14:paraId="0ED12C93" w14:textId="77777777" w:rsidR="00B6656C" w:rsidRPr="00817A2A" w:rsidRDefault="00B6656C" w:rsidP="00506DDF">
                  <w:pPr>
                    <w:jc w:val="center"/>
                    <w:rPr>
                      <w:rFonts w:cs="Arial"/>
                      <w:b/>
                      <w:bCs/>
                      <w:sz w:val="20"/>
                      <w:szCs w:val="20"/>
                    </w:rPr>
                  </w:pPr>
                  <w:r w:rsidRPr="00817A2A">
                    <w:rPr>
                      <w:rFonts w:cs="Arial"/>
                      <w:b/>
                      <w:bCs/>
                      <w:sz w:val="20"/>
                      <w:szCs w:val="20"/>
                    </w:rPr>
                    <w:t>Eigenfertigung</w:t>
                  </w:r>
                </w:p>
              </w:tc>
            </w:tr>
            <w:tr w:rsidR="00B6656C" w:rsidRPr="00F07A8C" w14:paraId="0F389972" w14:textId="77777777" w:rsidTr="00506DDF">
              <w:trPr>
                <w:trHeight w:val="627"/>
              </w:trPr>
              <w:tc>
                <w:tcPr>
                  <w:tcW w:w="1067" w:type="dxa"/>
                  <w:tcBorders>
                    <w:top w:val="single" w:sz="4" w:space="0" w:color="auto"/>
                    <w:left w:val="single" w:sz="4" w:space="0" w:color="auto"/>
                    <w:bottom w:val="single" w:sz="4" w:space="0" w:color="auto"/>
                    <w:right w:val="single" w:sz="4" w:space="0" w:color="auto"/>
                  </w:tcBorders>
                </w:tcPr>
                <w:p w14:paraId="04D4683F" w14:textId="77777777" w:rsidR="00B6656C" w:rsidRPr="00F07A8C" w:rsidRDefault="00B6656C" w:rsidP="00506DDF">
                  <w:pPr>
                    <w:jc w:val="center"/>
                    <w:rPr>
                      <w:rFonts w:cs="Arial"/>
                      <w:bCs/>
                      <w:sz w:val="20"/>
                      <w:szCs w:val="20"/>
                    </w:rPr>
                  </w:pPr>
                  <w:r w:rsidRPr="00F07A8C">
                    <w:rPr>
                      <w:rFonts w:cs="Arial"/>
                      <w:bCs/>
                      <w:sz w:val="20"/>
                      <w:szCs w:val="20"/>
                    </w:rPr>
                    <w:t xml:space="preserve">Anzahl der </w:t>
                  </w:r>
                  <w:proofErr w:type="spellStart"/>
                  <w:r w:rsidRPr="00F07A8C">
                    <w:rPr>
                      <w:rFonts w:cs="Arial"/>
                      <w:bCs/>
                      <w:sz w:val="20"/>
                      <w:szCs w:val="20"/>
                    </w:rPr>
                    <w:t>Beamer</w:t>
                  </w:r>
                  <w:proofErr w:type="spellEnd"/>
                </w:p>
              </w:tc>
              <w:tc>
                <w:tcPr>
                  <w:tcW w:w="1759" w:type="dxa"/>
                  <w:tcBorders>
                    <w:top w:val="single" w:sz="4" w:space="0" w:color="auto"/>
                    <w:left w:val="single" w:sz="4" w:space="0" w:color="auto"/>
                    <w:bottom w:val="single" w:sz="4" w:space="0" w:color="auto"/>
                    <w:right w:val="single" w:sz="4" w:space="0" w:color="auto"/>
                  </w:tcBorders>
                </w:tcPr>
                <w:p w14:paraId="63AFF02F" w14:textId="77777777" w:rsidR="00B6656C" w:rsidRPr="00F07A8C" w:rsidRDefault="00B6656C" w:rsidP="00506DDF">
                  <w:pPr>
                    <w:jc w:val="center"/>
                    <w:rPr>
                      <w:rFonts w:cs="Arial"/>
                      <w:bCs/>
                      <w:sz w:val="20"/>
                      <w:szCs w:val="20"/>
                    </w:rPr>
                  </w:pPr>
                  <w:r w:rsidRPr="00F07A8C">
                    <w:rPr>
                      <w:rFonts w:cs="Arial"/>
                      <w:bCs/>
                      <w:sz w:val="20"/>
                      <w:szCs w:val="20"/>
                    </w:rPr>
                    <w:t>Kosten bei Fremdbezug</w:t>
                  </w:r>
                </w:p>
              </w:tc>
              <w:tc>
                <w:tcPr>
                  <w:tcW w:w="2365" w:type="dxa"/>
                  <w:tcBorders>
                    <w:top w:val="single" w:sz="4" w:space="0" w:color="auto"/>
                    <w:left w:val="single" w:sz="4" w:space="0" w:color="auto"/>
                    <w:bottom w:val="single" w:sz="4" w:space="0" w:color="auto"/>
                    <w:right w:val="single" w:sz="4" w:space="0" w:color="auto"/>
                  </w:tcBorders>
                </w:tcPr>
                <w:p w14:paraId="6F9E16DC" w14:textId="77777777" w:rsidR="00B6656C" w:rsidRPr="00F07A8C" w:rsidRDefault="00B6656C" w:rsidP="00506DDF">
                  <w:pPr>
                    <w:jc w:val="center"/>
                    <w:rPr>
                      <w:rFonts w:cs="Arial"/>
                      <w:bCs/>
                      <w:sz w:val="20"/>
                      <w:szCs w:val="20"/>
                    </w:rPr>
                  </w:pPr>
                  <w:r w:rsidRPr="00F07A8C">
                    <w:rPr>
                      <w:rFonts w:cs="Arial"/>
                      <w:bCs/>
                      <w:sz w:val="20"/>
                      <w:szCs w:val="20"/>
                    </w:rPr>
                    <w:t>Von der Produktionsmenge abhängige Kosten</w:t>
                  </w:r>
                </w:p>
              </w:tc>
              <w:tc>
                <w:tcPr>
                  <w:tcW w:w="2228" w:type="dxa"/>
                  <w:tcBorders>
                    <w:top w:val="single" w:sz="4" w:space="0" w:color="auto"/>
                    <w:left w:val="single" w:sz="4" w:space="0" w:color="auto"/>
                    <w:bottom w:val="single" w:sz="4" w:space="0" w:color="auto"/>
                    <w:right w:val="single" w:sz="4" w:space="0" w:color="auto"/>
                  </w:tcBorders>
                </w:tcPr>
                <w:p w14:paraId="1EDFE352" w14:textId="77777777" w:rsidR="00B6656C" w:rsidRPr="00F07A8C" w:rsidRDefault="00B6656C" w:rsidP="00506DDF">
                  <w:pPr>
                    <w:jc w:val="center"/>
                    <w:rPr>
                      <w:rFonts w:cs="Arial"/>
                      <w:bCs/>
                      <w:sz w:val="20"/>
                      <w:szCs w:val="20"/>
                    </w:rPr>
                  </w:pPr>
                  <w:r w:rsidRPr="00F07A8C">
                    <w:rPr>
                      <w:rFonts w:cs="Arial"/>
                      <w:bCs/>
                      <w:sz w:val="20"/>
                      <w:szCs w:val="20"/>
                    </w:rPr>
                    <w:t>Von der Produktionsmenge unabhängige Kosten</w:t>
                  </w:r>
                </w:p>
              </w:tc>
              <w:tc>
                <w:tcPr>
                  <w:tcW w:w="2124" w:type="dxa"/>
                  <w:tcBorders>
                    <w:top w:val="single" w:sz="4" w:space="0" w:color="auto"/>
                    <w:left w:val="single" w:sz="4" w:space="0" w:color="auto"/>
                    <w:bottom w:val="single" w:sz="4" w:space="0" w:color="auto"/>
                    <w:right w:val="single" w:sz="4" w:space="0" w:color="auto"/>
                  </w:tcBorders>
                </w:tcPr>
                <w:p w14:paraId="0E207BC3" w14:textId="77777777" w:rsidR="00B6656C" w:rsidRPr="00F07A8C" w:rsidRDefault="00B6656C" w:rsidP="00506DDF">
                  <w:pPr>
                    <w:jc w:val="center"/>
                    <w:rPr>
                      <w:rFonts w:cs="Arial"/>
                      <w:bCs/>
                      <w:sz w:val="20"/>
                      <w:szCs w:val="20"/>
                    </w:rPr>
                  </w:pPr>
                  <w:r w:rsidRPr="00F07A8C">
                    <w:rPr>
                      <w:rFonts w:cs="Arial"/>
                      <w:bCs/>
                      <w:sz w:val="20"/>
                      <w:szCs w:val="20"/>
                    </w:rPr>
                    <w:t>Gesamtkosten bei Eigenfertigung</w:t>
                  </w:r>
                </w:p>
              </w:tc>
            </w:tr>
            <w:tr w:rsidR="00B6656C" w:rsidRPr="00F07A8C" w14:paraId="5E9A3F4B"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09636756" w14:textId="77777777" w:rsidR="00B6656C" w:rsidRPr="00F07A8C" w:rsidRDefault="00B6656C" w:rsidP="00506DDF">
                  <w:pPr>
                    <w:jc w:val="center"/>
                    <w:rPr>
                      <w:rFonts w:cs="Arial"/>
                      <w:sz w:val="20"/>
                      <w:szCs w:val="20"/>
                    </w:rPr>
                  </w:pPr>
                  <w:r w:rsidRPr="00F07A8C">
                    <w:rPr>
                      <w:rFonts w:cs="Arial"/>
                      <w:sz w:val="20"/>
                      <w:szCs w:val="20"/>
                    </w:rPr>
                    <w:t>1.000</w:t>
                  </w:r>
                </w:p>
              </w:tc>
              <w:tc>
                <w:tcPr>
                  <w:tcW w:w="1759" w:type="dxa"/>
                  <w:tcBorders>
                    <w:top w:val="single" w:sz="4" w:space="0" w:color="auto"/>
                    <w:left w:val="single" w:sz="4" w:space="0" w:color="auto"/>
                    <w:bottom w:val="single" w:sz="4" w:space="0" w:color="auto"/>
                    <w:right w:val="single" w:sz="4" w:space="0" w:color="auto"/>
                  </w:tcBorders>
                </w:tcPr>
                <w:p w14:paraId="457FF534"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58EEB71D"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58F3AA9A"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16E4B256" w14:textId="77777777" w:rsidR="00B6656C" w:rsidRPr="00F07A8C" w:rsidRDefault="00B6656C" w:rsidP="00506DDF">
                  <w:pPr>
                    <w:jc w:val="both"/>
                    <w:rPr>
                      <w:rFonts w:cs="Arial"/>
                      <w:sz w:val="20"/>
                      <w:szCs w:val="20"/>
                    </w:rPr>
                  </w:pPr>
                </w:p>
              </w:tc>
            </w:tr>
            <w:tr w:rsidR="00B6656C" w:rsidRPr="00F07A8C" w14:paraId="5A869747"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5E7B06F9" w14:textId="77777777" w:rsidR="00B6656C" w:rsidRPr="00F07A8C" w:rsidRDefault="00B6656C" w:rsidP="00506DDF">
                  <w:pPr>
                    <w:jc w:val="center"/>
                    <w:rPr>
                      <w:rFonts w:cs="Arial"/>
                      <w:sz w:val="20"/>
                      <w:szCs w:val="20"/>
                    </w:rPr>
                  </w:pPr>
                  <w:r w:rsidRPr="00F07A8C">
                    <w:rPr>
                      <w:rFonts w:cs="Arial"/>
                      <w:sz w:val="20"/>
                      <w:szCs w:val="20"/>
                    </w:rPr>
                    <w:t>2.000</w:t>
                  </w:r>
                </w:p>
              </w:tc>
              <w:tc>
                <w:tcPr>
                  <w:tcW w:w="1759" w:type="dxa"/>
                  <w:tcBorders>
                    <w:top w:val="single" w:sz="4" w:space="0" w:color="auto"/>
                    <w:left w:val="single" w:sz="4" w:space="0" w:color="auto"/>
                    <w:bottom w:val="single" w:sz="4" w:space="0" w:color="auto"/>
                    <w:right w:val="single" w:sz="4" w:space="0" w:color="auto"/>
                  </w:tcBorders>
                </w:tcPr>
                <w:p w14:paraId="30C7596C"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ABE4B57"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215D30E8"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0F2A0821" w14:textId="77777777" w:rsidR="00B6656C" w:rsidRPr="00F07A8C" w:rsidRDefault="00B6656C" w:rsidP="00506DDF">
                  <w:pPr>
                    <w:jc w:val="both"/>
                    <w:rPr>
                      <w:rFonts w:cs="Arial"/>
                      <w:sz w:val="20"/>
                      <w:szCs w:val="20"/>
                    </w:rPr>
                  </w:pPr>
                </w:p>
              </w:tc>
            </w:tr>
            <w:tr w:rsidR="00B6656C" w:rsidRPr="00F07A8C" w14:paraId="2458DD1A" w14:textId="77777777" w:rsidTr="00506DDF">
              <w:trPr>
                <w:trHeight w:val="265"/>
              </w:trPr>
              <w:tc>
                <w:tcPr>
                  <w:tcW w:w="1067" w:type="dxa"/>
                  <w:tcBorders>
                    <w:top w:val="single" w:sz="4" w:space="0" w:color="auto"/>
                    <w:left w:val="single" w:sz="4" w:space="0" w:color="auto"/>
                    <w:bottom w:val="single" w:sz="4" w:space="0" w:color="auto"/>
                    <w:right w:val="single" w:sz="4" w:space="0" w:color="auto"/>
                  </w:tcBorders>
                </w:tcPr>
                <w:p w14:paraId="78666EF5" w14:textId="77777777" w:rsidR="00B6656C" w:rsidRPr="00F07A8C" w:rsidRDefault="00B6656C" w:rsidP="00506DDF">
                  <w:pPr>
                    <w:jc w:val="center"/>
                    <w:rPr>
                      <w:rFonts w:cs="Arial"/>
                      <w:sz w:val="20"/>
                      <w:szCs w:val="20"/>
                    </w:rPr>
                  </w:pPr>
                  <w:r w:rsidRPr="00F07A8C">
                    <w:rPr>
                      <w:rFonts w:cs="Arial"/>
                      <w:sz w:val="20"/>
                      <w:szCs w:val="20"/>
                    </w:rPr>
                    <w:t>3.000</w:t>
                  </w:r>
                </w:p>
              </w:tc>
              <w:tc>
                <w:tcPr>
                  <w:tcW w:w="1759" w:type="dxa"/>
                  <w:tcBorders>
                    <w:top w:val="single" w:sz="4" w:space="0" w:color="auto"/>
                    <w:left w:val="single" w:sz="4" w:space="0" w:color="auto"/>
                    <w:bottom w:val="single" w:sz="4" w:space="0" w:color="auto"/>
                    <w:right w:val="single" w:sz="4" w:space="0" w:color="auto"/>
                  </w:tcBorders>
                </w:tcPr>
                <w:p w14:paraId="0CBBA9FD"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1675017D"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21C6E331"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66068CEA" w14:textId="77777777" w:rsidR="00B6656C" w:rsidRPr="00F07A8C" w:rsidRDefault="00B6656C" w:rsidP="00506DDF">
                  <w:pPr>
                    <w:jc w:val="both"/>
                    <w:rPr>
                      <w:rFonts w:cs="Arial"/>
                      <w:sz w:val="20"/>
                      <w:szCs w:val="20"/>
                    </w:rPr>
                  </w:pPr>
                </w:p>
              </w:tc>
            </w:tr>
            <w:tr w:rsidR="00B6656C" w:rsidRPr="00F07A8C" w14:paraId="02F48636"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0026FE19" w14:textId="77777777" w:rsidR="00B6656C" w:rsidRPr="00F07A8C" w:rsidRDefault="00B6656C" w:rsidP="00506DDF">
                  <w:pPr>
                    <w:jc w:val="center"/>
                    <w:rPr>
                      <w:rFonts w:cs="Arial"/>
                      <w:sz w:val="20"/>
                      <w:szCs w:val="20"/>
                    </w:rPr>
                  </w:pPr>
                  <w:r w:rsidRPr="00F07A8C">
                    <w:rPr>
                      <w:rFonts w:cs="Arial"/>
                      <w:sz w:val="20"/>
                      <w:szCs w:val="20"/>
                    </w:rPr>
                    <w:t>4.000</w:t>
                  </w:r>
                </w:p>
              </w:tc>
              <w:tc>
                <w:tcPr>
                  <w:tcW w:w="1759" w:type="dxa"/>
                  <w:tcBorders>
                    <w:top w:val="single" w:sz="4" w:space="0" w:color="auto"/>
                    <w:left w:val="single" w:sz="4" w:space="0" w:color="auto"/>
                    <w:bottom w:val="single" w:sz="4" w:space="0" w:color="auto"/>
                    <w:right w:val="single" w:sz="4" w:space="0" w:color="auto"/>
                  </w:tcBorders>
                </w:tcPr>
                <w:p w14:paraId="72EEBBC7"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4BA6B210"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5509DFE9"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76DFCE26" w14:textId="77777777" w:rsidR="00B6656C" w:rsidRPr="00F07A8C" w:rsidRDefault="00B6656C" w:rsidP="00506DDF">
                  <w:pPr>
                    <w:jc w:val="both"/>
                    <w:rPr>
                      <w:rFonts w:cs="Arial"/>
                      <w:sz w:val="20"/>
                      <w:szCs w:val="20"/>
                    </w:rPr>
                  </w:pPr>
                </w:p>
              </w:tc>
            </w:tr>
            <w:tr w:rsidR="00B6656C" w:rsidRPr="00F07A8C" w14:paraId="1B84AE18"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79CD8993" w14:textId="77777777" w:rsidR="00B6656C" w:rsidRPr="00F07A8C" w:rsidRDefault="00B6656C" w:rsidP="00506DDF">
                  <w:pPr>
                    <w:jc w:val="center"/>
                    <w:rPr>
                      <w:rFonts w:cs="Arial"/>
                      <w:sz w:val="20"/>
                      <w:szCs w:val="20"/>
                    </w:rPr>
                  </w:pPr>
                  <w:r w:rsidRPr="00F07A8C">
                    <w:rPr>
                      <w:rFonts w:cs="Arial"/>
                      <w:sz w:val="20"/>
                      <w:szCs w:val="20"/>
                    </w:rPr>
                    <w:t>5.000</w:t>
                  </w:r>
                </w:p>
              </w:tc>
              <w:tc>
                <w:tcPr>
                  <w:tcW w:w="1759" w:type="dxa"/>
                  <w:tcBorders>
                    <w:top w:val="single" w:sz="4" w:space="0" w:color="auto"/>
                    <w:left w:val="single" w:sz="4" w:space="0" w:color="auto"/>
                    <w:bottom w:val="single" w:sz="4" w:space="0" w:color="auto"/>
                    <w:right w:val="single" w:sz="4" w:space="0" w:color="auto"/>
                  </w:tcBorders>
                </w:tcPr>
                <w:p w14:paraId="5D23C2F1"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3FFA6FBE"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059D9DD9"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0ABD4ECC" w14:textId="77777777" w:rsidR="00B6656C" w:rsidRPr="00F07A8C" w:rsidRDefault="00B6656C" w:rsidP="00506DDF">
                  <w:pPr>
                    <w:jc w:val="both"/>
                    <w:rPr>
                      <w:rFonts w:cs="Arial"/>
                      <w:sz w:val="20"/>
                      <w:szCs w:val="20"/>
                    </w:rPr>
                  </w:pPr>
                </w:p>
              </w:tc>
            </w:tr>
            <w:tr w:rsidR="00B6656C" w:rsidRPr="00F07A8C" w14:paraId="38293FC9"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4C179B38" w14:textId="77777777" w:rsidR="00B6656C" w:rsidRPr="00F07A8C" w:rsidRDefault="00B6656C" w:rsidP="00506DDF">
                  <w:pPr>
                    <w:jc w:val="center"/>
                    <w:rPr>
                      <w:rFonts w:cs="Arial"/>
                      <w:sz w:val="20"/>
                      <w:szCs w:val="20"/>
                    </w:rPr>
                  </w:pPr>
                  <w:r w:rsidRPr="00F07A8C">
                    <w:rPr>
                      <w:rFonts w:cs="Arial"/>
                      <w:sz w:val="20"/>
                      <w:szCs w:val="20"/>
                    </w:rPr>
                    <w:t>6.000</w:t>
                  </w:r>
                </w:p>
              </w:tc>
              <w:tc>
                <w:tcPr>
                  <w:tcW w:w="1759" w:type="dxa"/>
                  <w:tcBorders>
                    <w:top w:val="single" w:sz="4" w:space="0" w:color="auto"/>
                    <w:left w:val="single" w:sz="4" w:space="0" w:color="auto"/>
                    <w:bottom w:val="single" w:sz="4" w:space="0" w:color="auto"/>
                    <w:right w:val="single" w:sz="4" w:space="0" w:color="auto"/>
                  </w:tcBorders>
                </w:tcPr>
                <w:p w14:paraId="40AA9EA4"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C94D79C"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25207A4D"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6A00B4E9" w14:textId="77777777" w:rsidR="00B6656C" w:rsidRPr="00F07A8C" w:rsidRDefault="00B6656C" w:rsidP="00506DDF">
                  <w:pPr>
                    <w:jc w:val="both"/>
                    <w:rPr>
                      <w:rFonts w:cs="Arial"/>
                      <w:sz w:val="20"/>
                      <w:szCs w:val="20"/>
                    </w:rPr>
                  </w:pPr>
                </w:p>
              </w:tc>
            </w:tr>
            <w:tr w:rsidR="00B6656C" w:rsidRPr="00F07A8C" w14:paraId="775E2C63" w14:textId="77777777" w:rsidTr="00506DDF">
              <w:trPr>
                <w:trHeight w:val="265"/>
              </w:trPr>
              <w:tc>
                <w:tcPr>
                  <w:tcW w:w="1067" w:type="dxa"/>
                  <w:tcBorders>
                    <w:top w:val="single" w:sz="4" w:space="0" w:color="auto"/>
                    <w:left w:val="single" w:sz="4" w:space="0" w:color="auto"/>
                    <w:bottom w:val="single" w:sz="4" w:space="0" w:color="auto"/>
                    <w:right w:val="single" w:sz="4" w:space="0" w:color="auto"/>
                  </w:tcBorders>
                </w:tcPr>
                <w:p w14:paraId="2180E680" w14:textId="77777777" w:rsidR="00B6656C" w:rsidRPr="00F07A8C" w:rsidRDefault="00B6656C" w:rsidP="00506DDF">
                  <w:pPr>
                    <w:jc w:val="center"/>
                    <w:rPr>
                      <w:rFonts w:cs="Arial"/>
                      <w:sz w:val="20"/>
                      <w:szCs w:val="20"/>
                    </w:rPr>
                  </w:pPr>
                  <w:r w:rsidRPr="00F07A8C">
                    <w:rPr>
                      <w:rFonts w:cs="Arial"/>
                      <w:sz w:val="20"/>
                      <w:szCs w:val="20"/>
                    </w:rPr>
                    <w:t>7.000</w:t>
                  </w:r>
                </w:p>
              </w:tc>
              <w:tc>
                <w:tcPr>
                  <w:tcW w:w="1759" w:type="dxa"/>
                  <w:tcBorders>
                    <w:top w:val="single" w:sz="4" w:space="0" w:color="auto"/>
                    <w:left w:val="single" w:sz="4" w:space="0" w:color="auto"/>
                    <w:bottom w:val="single" w:sz="4" w:space="0" w:color="auto"/>
                    <w:right w:val="single" w:sz="4" w:space="0" w:color="auto"/>
                  </w:tcBorders>
                </w:tcPr>
                <w:p w14:paraId="6917863A"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46855515"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041DE3B2"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09B4C7B5" w14:textId="77777777" w:rsidR="00B6656C" w:rsidRPr="00F07A8C" w:rsidRDefault="00B6656C" w:rsidP="00506DDF">
                  <w:pPr>
                    <w:jc w:val="both"/>
                    <w:rPr>
                      <w:rFonts w:cs="Arial"/>
                      <w:sz w:val="20"/>
                      <w:szCs w:val="20"/>
                    </w:rPr>
                  </w:pPr>
                </w:p>
              </w:tc>
            </w:tr>
            <w:tr w:rsidR="00B6656C" w:rsidRPr="00F07A8C" w14:paraId="6D79F0C5"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72D9D6A9" w14:textId="77777777" w:rsidR="00B6656C" w:rsidRPr="00F07A8C" w:rsidRDefault="00B6656C" w:rsidP="00506DDF">
                  <w:pPr>
                    <w:jc w:val="center"/>
                    <w:rPr>
                      <w:rFonts w:cs="Arial"/>
                      <w:sz w:val="20"/>
                      <w:szCs w:val="20"/>
                    </w:rPr>
                  </w:pPr>
                  <w:r w:rsidRPr="00F07A8C">
                    <w:rPr>
                      <w:rFonts w:cs="Arial"/>
                      <w:sz w:val="20"/>
                      <w:szCs w:val="20"/>
                    </w:rPr>
                    <w:t>8.000</w:t>
                  </w:r>
                </w:p>
              </w:tc>
              <w:tc>
                <w:tcPr>
                  <w:tcW w:w="1759" w:type="dxa"/>
                  <w:tcBorders>
                    <w:top w:val="single" w:sz="4" w:space="0" w:color="auto"/>
                    <w:left w:val="single" w:sz="4" w:space="0" w:color="auto"/>
                    <w:bottom w:val="single" w:sz="4" w:space="0" w:color="auto"/>
                    <w:right w:val="single" w:sz="4" w:space="0" w:color="auto"/>
                  </w:tcBorders>
                </w:tcPr>
                <w:p w14:paraId="2A0D059C"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509D0105"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323D045E"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69DD6509" w14:textId="77777777" w:rsidR="00B6656C" w:rsidRPr="00F07A8C" w:rsidRDefault="00B6656C" w:rsidP="00506DDF">
                  <w:pPr>
                    <w:jc w:val="both"/>
                    <w:rPr>
                      <w:rFonts w:cs="Arial"/>
                      <w:sz w:val="20"/>
                      <w:szCs w:val="20"/>
                    </w:rPr>
                  </w:pPr>
                </w:p>
              </w:tc>
            </w:tr>
            <w:tr w:rsidR="00B6656C" w:rsidRPr="00F07A8C" w14:paraId="033D10A9"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7A16A1FC" w14:textId="77777777" w:rsidR="00B6656C" w:rsidRPr="00F07A8C" w:rsidRDefault="00B6656C" w:rsidP="00506DDF">
                  <w:pPr>
                    <w:jc w:val="center"/>
                    <w:rPr>
                      <w:rFonts w:cs="Arial"/>
                      <w:sz w:val="20"/>
                      <w:szCs w:val="20"/>
                    </w:rPr>
                  </w:pPr>
                  <w:r w:rsidRPr="00F07A8C">
                    <w:rPr>
                      <w:rFonts w:cs="Arial"/>
                      <w:sz w:val="20"/>
                      <w:szCs w:val="20"/>
                    </w:rPr>
                    <w:t>9.000</w:t>
                  </w:r>
                </w:p>
              </w:tc>
              <w:tc>
                <w:tcPr>
                  <w:tcW w:w="1759" w:type="dxa"/>
                  <w:tcBorders>
                    <w:top w:val="single" w:sz="4" w:space="0" w:color="auto"/>
                    <w:left w:val="single" w:sz="4" w:space="0" w:color="auto"/>
                    <w:bottom w:val="single" w:sz="4" w:space="0" w:color="auto"/>
                    <w:right w:val="single" w:sz="4" w:space="0" w:color="auto"/>
                  </w:tcBorders>
                </w:tcPr>
                <w:p w14:paraId="51513A74"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343C625C"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0B9644AF"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1ED59836" w14:textId="77777777" w:rsidR="00B6656C" w:rsidRPr="00F07A8C" w:rsidRDefault="00B6656C" w:rsidP="00506DDF">
                  <w:pPr>
                    <w:jc w:val="both"/>
                    <w:rPr>
                      <w:rFonts w:cs="Arial"/>
                      <w:sz w:val="20"/>
                      <w:szCs w:val="20"/>
                    </w:rPr>
                  </w:pPr>
                </w:p>
              </w:tc>
            </w:tr>
            <w:tr w:rsidR="00B6656C" w:rsidRPr="00F07A8C" w14:paraId="5ADD5FBD" w14:textId="77777777" w:rsidTr="00506DDF">
              <w:trPr>
                <w:trHeight w:val="249"/>
              </w:trPr>
              <w:tc>
                <w:tcPr>
                  <w:tcW w:w="1067" w:type="dxa"/>
                  <w:tcBorders>
                    <w:top w:val="single" w:sz="4" w:space="0" w:color="auto"/>
                    <w:left w:val="single" w:sz="4" w:space="0" w:color="auto"/>
                    <w:bottom w:val="single" w:sz="4" w:space="0" w:color="auto"/>
                    <w:right w:val="single" w:sz="4" w:space="0" w:color="auto"/>
                  </w:tcBorders>
                </w:tcPr>
                <w:p w14:paraId="58B4C9FB" w14:textId="77777777" w:rsidR="00B6656C" w:rsidRPr="00F07A8C" w:rsidRDefault="00B6656C" w:rsidP="00506DDF">
                  <w:pPr>
                    <w:jc w:val="center"/>
                    <w:rPr>
                      <w:rFonts w:cs="Arial"/>
                      <w:sz w:val="20"/>
                      <w:szCs w:val="20"/>
                    </w:rPr>
                  </w:pPr>
                  <w:r w:rsidRPr="00F07A8C">
                    <w:rPr>
                      <w:rFonts w:cs="Arial"/>
                      <w:sz w:val="20"/>
                      <w:szCs w:val="20"/>
                    </w:rPr>
                    <w:t>10.000</w:t>
                  </w:r>
                </w:p>
              </w:tc>
              <w:tc>
                <w:tcPr>
                  <w:tcW w:w="1759" w:type="dxa"/>
                  <w:tcBorders>
                    <w:top w:val="single" w:sz="4" w:space="0" w:color="auto"/>
                    <w:left w:val="single" w:sz="4" w:space="0" w:color="auto"/>
                    <w:bottom w:val="single" w:sz="4" w:space="0" w:color="auto"/>
                    <w:right w:val="single" w:sz="4" w:space="0" w:color="auto"/>
                  </w:tcBorders>
                </w:tcPr>
                <w:p w14:paraId="2AB590EE" w14:textId="77777777" w:rsidR="00B6656C" w:rsidRDefault="00B6656C" w:rsidP="00506DDF">
                  <w:pPr>
                    <w:jc w:val="both"/>
                    <w:rPr>
                      <w:rFonts w:cs="Arial"/>
                      <w:sz w:val="20"/>
                      <w:szCs w:val="20"/>
                    </w:rPr>
                  </w:pPr>
                </w:p>
                <w:p w14:paraId="1285D6C7" w14:textId="77777777" w:rsidR="00B6656C" w:rsidRPr="00F07A8C" w:rsidRDefault="00B6656C"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338D3B61" w14:textId="77777777" w:rsidR="00B6656C" w:rsidRPr="00F07A8C" w:rsidRDefault="00B6656C"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4C2BBCB9" w14:textId="77777777" w:rsidR="00B6656C" w:rsidRPr="00F07A8C" w:rsidRDefault="00B6656C"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44F3DFCC" w14:textId="77777777" w:rsidR="00B6656C" w:rsidRPr="00F07A8C" w:rsidRDefault="00B6656C" w:rsidP="00506DDF">
                  <w:pPr>
                    <w:jc w:val="both"/>
                    <w:rPr>
                      <w:rFonts w:cs="Arial"/>
                      <w:sz w:val="20"/>
                      <w:szCs w:val="20"/>
                    </w:rPr>
                  </w:pPr>
                </w:p>
              </w:tc>
            </w:tr>
          </w:tbl>
          <w:p w14:paraId="79AEAC33" w14:textId="77777777" w:rsidR="00B6656C" w:rsidRDefault="00B6656C" w:rsidP="00506DDF">
            <w:pPr>
              <w:tabs>
                <w:tab w:val="left" w:pos="9815"/>
              </w:tabs>
              <w:ind w:right="459"/>
            </w:pPr>
          </w:p>
        </w:tc>
      </w:tr>
      <w:tr w:rsidR="00B6656C" w14:paraId="451A9FEB" w14:textId="77777777" w:rsidTr="00506DDF">
        <w:trPr>
          <w:trHeight w:val="517"/>
        </w:trPr>
        <w:tc>
          <w:tcPr>
            <w:tcW w:w="10490" w:type="dxa"/>
            <w:vAlign w:val="center"/>
          </w:tcPr>
          <w:p w14:paraId="53F3A555" w14:textId="4E94B944" w:rsidR="00B6656C" w:rsidRPr="001A29A0" w:rsidRDefault="00647178" w:rsidP="00506DDF">
            <w:pPr>
              <w:pStyle w:val="Listenabsatz"/>
              <w:spacing w:after="0" w:line="240" w:lineRule="auto"/>
              <w:ind w:left="175" w:right="176"/>
              <w:rPr>
                <w:rFonts w:cs="Arial"/>
              </w:rPr>
            </w:pPr>
            <w:r>
              <w:rPr>
                <w:rFonts w:cs="Arial"/>
                <w:b/>
              </w:rPr>
              <w:t>Entscheidungssatz</w:t>
            </w:r>
            <w:r>
              <w:rPr>
                <w:rFonts w:cs="Arial"/>
              </w:rPr>
              <w:t>: _</w:t>
            </w:r>
            <w:r w:rsidR="00B6656C">
              <w:rPr>
                <w:rFonts w:cs="Arial"/>
              </w:rPr>
              <w:t>_________________________________________________________</w:t>
            </w:r>
          </w:p>
        </w:tc>
      </w:tr>
    </w:tbl>
    <w:p w14:paraId="2975E5BF" w14:textId="77777777" w:rsidR="00156E84" w:rsidRDefault="00156E84">
      <w:pPr>
        <w:spacing w:after="0" w:line="240" w:lineRule="auto"/>
        <w:rPr>
          <w:rFonts w:eastAsia="Batang" w:cs="Arial"/>
          <w:b/>
        </w:rPr>
      </w:pPr>
      <w:r>
        <w:rPr>
          <w:rFonts w:eastAsia="Batang" w:cs="Arial"/>
          <w:b/>
        </w:rPr>
        <w:br w:type="page"/>
      </w:r>
    </w:p>
    <w:p w14:paraId="0A1BF1CC" w14:textId="77777777" w:rsidR="0023244B" w:rsidRPr="00DE4C6C" w:rsidRDefault="006625E0" w:rsidP="00DE4C6C">
      <w:pPr>
        <w:spacing w:before="360" w:after="120"/>
        <w:rPr>
          <w:b/>
          <w:color w:val="004F86"/>
          <w:sz w:val="28"/>
          <w:szCs w:val="28"/>
        </w:rPr>
      </w:pPr>
      <w:r w:rsidRPr="00DE4C6C">
        <w:rPr>
          <w:b/>
          <w:color w:val="004F86"/>
          <w:sz w:val="28"/>
          <w:szCs w:val="28"/>
        </w:rPr>
        <w:lastRenderedPageBreak/>
        <w:t>Angebot 3</w:t>
      </w:r>
    </w:p>
    <w:p w14:paraId="6D17CE63" w14:textId="77777777" w:rsidR="006625E0" w:rsidRPr="006625E0" w:rsidRDefault="006625E0" w:rsidP="006625E0">
      <w:pPr>
        <w:keepNext/>
        <w:spacing w:after="0" w:line="240" w:lineRule="auto"/>
        <w:outlineLvl w:val="1"/>
        <w:rPr>
          <w:rFonts w:ascii="Times New Roman" w:eastAsia="Times New Roman" w:hAnsi="Times New Roman"/>
          <w:b/>
          <w:bCs/>
          <w:noProof/>
          <w:sz w:val="24"/>
          <w:szCs w:val="24"/>
          <w:lang w:eastAsia="de-DE"/>
        </w:rPr>
      </w:pPr>
      <w:r w:rsidRPr="006625E0">
        <w:rPr>
          <w:rFonts w:ascii="Times New Roman" w:eastAsia="Times New Roman" w:hAnsi="Times New Roman"/>
          <w:b/>
          <w:bCs/>
          <w:noProof/>
          <w:sz w:val="24"/>
          <w:szCs w:val="24"/>
          <w:lang w:eastAsia="de-DE"/>
        </w:rPr>
        <mc:AlternateContent>
          <mc:Choice Requires="wps">
            <w:drawing>
              <wp:anchor distT="0" distB="0" distL="114300" distR="114300" simplePos="0" relativeHeight="251655680" behindDoc="0" locked="0" layoutInCell="1" allowOverlap="1" wp14:anchorId="2EF49747" wp14:editId="785C4BE4">
                <wp:simplePos x="0" y="0"/>
                <wp:positionH relativeFrom="column">
                  <wp:posOffset>-176337</wp:posOffset>
                </wp:positionH>
                <wp:positionV relativeFrom="paragraph">
                  <wp:posOffset>-1270</wp:posOffset>
                </wp:positionV>
                <wp:extent cx="3840480" cy="1828800"/>
                <wp:effectExtent l="0" t="0" r="0" b="0"/>
                <wp:wrapNone/>
                <wp:docPr id="32" name="Textfeld 32"/>
                <wp:cNvGraphicFramePr/>
                <a:graphic xmlns:a="http://schemas.openxmlformats.org/drawingml/2006/main">
                  <a:graphicData uri="http://schemas.microsoft.com/office/word/2010/wordprocessingShape">
                    <wps:wsp>
                      <wps:cNvSpPr txBox="1"/>
                      <wps:spPr>
                        <a:xfrm>
                          <a:off x="0" y="0"/>
                          <a:ext cx="3840480" cy="1828800"/>
                        </a:xfrm>
                        <a:prstGeom prst="rect">
                          <a:avLst/>
                        </a:prstGeom>
                        <a:noFill/>
                        <a:ln>
                          <a:noFill/>
                        </a:ln>
                        <a:effectLst/>
                      </wps:spPr>
                      <wps:txbx>
                        <w:txbxContent>
                          <w:p w14:paraId="578F7E77" w14:textId="0AF1DDF6" w:rsidR="00A842A6" w:rsidRPr="00E91BB7" w:rsidRDefault="00470003" w:rsidP="006625E0">
                            <w:pPr>
                              <w:pStyle w:val="berschrift2"/>
                              <w:jc w:val="center"/>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pPr>
                            <w:proofErr w:type="spellStart"/>
                            <w:r>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Muster</w:t>
                            </w:r>
                            <w:r w:rsidR="00A842A6" w:rsidRPr="00E91BB7">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&amp;</w:t>
                            </w:r>
                            <w:r>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Muster</w:t>
                            </w:r>
                            <w:proofErr w:type="spellEnd"/>
                            <w:r w:rsidR="00A842A6" w:rsidRPr="00E91BB7">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 xml:space="preserve"> GmbH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2EF49747" id="Textfeld 32" o:spid="_x0000_s1030" type="#_x0000_t202" style="position:absolute;margin-left:-13.9pt;margin-top:-.1pt;width:302.4pt;height:2in;z-index:25165568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2EKMMgIAAGAEAAAOAAAAZHJzL2Uyb0RvYy54bWysVMFu2zAMvQ/YPwi6L3ZSb3ONOEXWIsOA&#10;oC2QDD0rshwbsCVNUmJnX78nOU6zbqdhF5kiKYp878nzu75tyFEYWyuZ0+kkpkRIropa7nP6fbv6&#10;kFJiHZMFa5QUOT0JS+8W79/NO52JmapUUwhDUETarNM5rZzTWRRZXomW2YnSQiJYKtMyh63ZR4Vh&#10;Haq3TTSL409Rp0yhjeLCWngfhiBdhPplKbh7KksrHGlyit5cWE1Yd36NFnOW7Q3TVc3PbbB/6KJl&#10;tcSll1IPzDFyMPUfpdqaG2VV6SZctZEqy5qLMAOmmcZvptlUTIswC8Cx+gKT/X9l+ePx2ZC6yOnN&#10;jBLJWnC0Fb0rRVMQuIBPp22GtI1Gouu/qB48j34Lpx+7L03rvxiIIA6kTxd0UY1wOG/SJE5ShDhi&#10;03SWpnHAP3o9ro11X4VqiTdyakBfQJUd19ahFaSOKf42qVZ10wQKG/mbA4mDRwQNnE/7SYaOveX6&#10;XR8mT8Zpdqo4YUijBplYzVc1Glkz656ZgS7QPLTunrCUjepyqs4WJZUyP//m9/mgC1FKOugsp/bH&#10;gRlBSfNNgsjbaZJ4YYZN8vHzDBtzHdldR+ShvVeQ8hSvSvNg+nzXjGZpVPuCJ7H0tyLEJMfdOXWj&#10;ee8G9eNJcbFchiRIUTO3lhvNfWmPpId5278wo89cOND4qEZFsuwNJUOuP2n18uBATODL4zygCvL8&#10;BjIONJ6fnH8n1/uQ9fpjWPwCAAD//wMAUEsDBBQABgAIAAAAIQBxxUIC3AAAAAkBAAAPAAAAZHJz&#10;L2Rvd25yZXYueG1sTI9Na8MwDIbvg/0Ho8JurdNAl5LFKWUfsMMu67K7GntJaCyHWG3Sfz/1tN0k&#10;HvHqeYvd7Ht1cWPsAhlYrxJQjupgO2oMVF9vyy2oyEgW+0DOwNVF2JX3dwXmNkz06S4HbpSEUMzR&#10;QMs85FrHunUe4yoMjoT9hNEjyzo22o44SbjvdZokj9pjR/KhxcE9t64+Hc7eALPdr6/Vq4/v3/PH&#10;y9Qm9QYrYx4W8/4JFLuZ/47hpi/qUIrTMZzJRtUbWKaZqPNtACV8k2XS7Wgg3QrQZaH/Nyh/AQAA&#10;//8DAFBLAQItABQABgAIAAAAIQC2gziS/gAAAOEBAAATAAAAAAAAAAAAAAAAAAAAAABbQ29udGVu&#10;dF9UeXBlc10ueG1sUEsBAi0AFAAGAAgAAAAhADj9If/WAAAAlAEAAAsAAAAAAAAAAAAAAAAALwEA&#10;AF9yZWxzLy5yZWxzUEsBAi0AFAAGAAgAAAAhAFDYQowyAgAAYAQAAA4AAAAAAAAAAAAAAAAALgIA&#10;AGRycy9lMm9Eb2MueG1sUEsBAi0AFAAGAAgAAAAhAHHFQgLcAAAACQEAAA8AAAAAAAAAAAAAAAAA&#10;jAQAAGRycy9kb3ducmV2LnhtbFBLBQYAAAAABAAEAPMAAACVBQAAAAA=&#10;" filled="f" stroked="f">
                <v:textbox style="mso-fit-shape-to-text:t">
                  <w:txbxContent>
                    <w:p w14:paraId="578F7E77" w14:textId="0AF1DDF6" w:rsidR="00A842A6" w:rsidRPr="00E91BB7" w:rsidRDefault="00470003" w:rsidP="006625E0">
                      <w:pPr>
                        <w:pStyle w:val="berschrift2"/>
                        <w:jc w:val="center"/>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pPr>
                      <w:proofErr w:type="spellStart"/>
                      <w:r>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Muster</w:t>
                      </w:r>
                      <w:r w:rsidR="00A842A6" w:rsidRPr="00E91BB7">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&amp;</w:t>
                      </w:r>
                      <w:r>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Muster</w:t>
                      </w:r>
                      <w:proofErr w:type="spellEnd"/>
                      <w:r w:rsidR="00A842A6" w:rsidRPr="00E91BB7">
                        <w:rPr>
                          <w:sz w:val="48"/>
                          <w:szCs w:val="48"/>
                          <w14:shadow w14:blurRad="38100" w14:dist="38100" w14:dir="7020000" w14:sx="100000" w14:sy="100000" w14:kx="0" w14:ky="0" w14:algn="tl">
                            <w14:srgbClr w14:val="000000">
                              <w14:alpha w14:val="65000"/>
                            </w14:srgbClr>
                          </w14:shadow>
                          <w14:textOutline w14:w="24498" w14:cap="flat" w14:cmpd="dbl" w14:algn="ctr">
                            <w14:solidFill>
                              <w14:schemeClr w14:val="accent2">
                                <w14:shade w14:val="85000"/>
                                <w14:satMod w14:val="155000"/>
                              </w14:schemeClr>
                            </w14:solidFill>
                            <w14:prstDash w14:val="solid"/>
                            <w14:miter w14:lim="0"/>
                          </w14:textOutline>
                          <w14:textFill>
                            <w14:gradFill>
                              <w14:gsLst>
                                <w14:gs w14:pos="10000">
                                  <w14:schemeClr w14:val="accent2">
                                    <w14:tint w14:val="10000"/>
                                    <w14:satMod w14:val="155000"/>
                                  </w14:schemeClr>
                                </w14:gs>
                                <w14:gs w14:pos="60000">
                                  <w14:schemeClr w14:val="accent2">
                                    <w14:tint w14:val="30000"/>
                                    <w14:satMod w14:val="155000"/>
                                  </w14:schemeClr>
                                </w14:gs>
                                <w14:gs w14:pos="100000">
                                  <w14:schemeClr w14:val="accent2">
                                    <w14:tint w14:val="73000"/>
                                    <w14:satMod w14:val="155000"/>
                                  </w14:schemeClr>
                                </w14:gs>
                              </w14:gsLst>
                              <w14:lin w14:ang="5400000" w14:scaled="0"/>
                            </w14:gradFill>
                          </w14:textFill>
                        </w:rPr>
                        <w:t xml:space="preserve"> GmbH</w:t>
                      </w:r>
                    </w:p>
                  </w:txbxContent>
                </v:textbox>
              </v:shape>
            </w:pict>
          </mc:Fallback>
        </mc:AlternateContent>
      </w:r>
    </w:p>
    <w:p w14:paraId="45559D68" w14:textId="77777777" w:rsidR="006625E0" w:rsidRPr="006625E0" w:rsidRDefault="006625E0" w:rsidP="006625E0">
      <w:pPr>
        <w:keepNext/>
        <w:spacing w:after="0" w:line="240" w:lineRule="auto"/>
        <w:outlineLvl w:val="1"/>
        <w:rPr>
          <w:rFonts w:ascii="Times New Roman" w:eastAsia="Times New Roman" w:hAnsi="Times New Roman"/>
          <w:b/>
          <w:bCs/>
          <w:noProof/>
          <w:sz w:val="24"/>
          <w:szCs w:val="24"/>
          <w:lang w:eastAsia="de-DE"/>
        </w:rPr>
      </w:pPr>
    </w:p>
    <w:p w14:paraId="008478ED" w14:textId="77777777" w:rsidR="006625E0" w:rsidRPr="006625E0" w:rsidRDefault="006625E0" w:rsidP="006625E0">
      <w:pPr>
        <w:keepNext/>
        <w:spacing w:after="0" w:line="240" w:lineRule="auto"/>
        <w:outlineLvl w:val="1"/>
        <w:rPr>
          <w:rFonts w:eastAsia="Times New Roman" w:cs="Arial"/>
          <w:b/>
          <w:bCs/>
          <w:noProof/>
          <w:sz w:val="26"/>
          <w:szCs w:val="26"/>
          <w:lang w:eastAsia="de-DE"/>
        </w:rPr>
      </w:pPr>
    </w:p>
    <w:p w14:paraId="751FBCEA" w14:textId="77777777" w:rsidR="006625E0" w:rsidRPr="006625E0" w:rsidRDefault="006625E0" w:rsidP="006625E0">
      <w:pPr>
        <w:keepNext/>
        <w:spacing w:after="0" w:line="240" w:lineRule="auto"/>
        <w:outlineLvl w:val="1"/>
        <w:rPr>
          <w:rFonts w:eastAsia="Times New Roman" w:cs="Arial"/>
          <w:b/>
          <w:bCs/>
          <w:noProof/>
          <w:sz w:val="26"/>
          <w:szCs w:val="26"/>
          <w:lang w:eastAsia="de-DE"/>
        </w:rPr>
      </w:pPr>
    </w:p>
    <w:p w14:paraId="5D9F4C47" w14:textId="6D7D2B70" w:rsidR="006625E0" w:rsidRPr="008E3A0F" w:rsidRDefault="00470003" w:rsidP="006625E0">
      <w:pPr>
        <w:keepNext/>
        <w:spacing w:after="0" w:line="240" w:lineRule="auto"/>
        <w:outlineLvl w:val="1"/>
        <w:rPr>
          <w:rFonts w:eastAsia="Times New Roman" w:cs="Arial"/>
          <w:b/>
          <w:bCs/>
          <w:noProof/>
          <w:lang w:eastAsia="de-DE"/>
        </w:rPr>
      </w:pPr>
      <w:r>
        <w:rPr>
          <w:rFonts w:eastAsia="Times New Roman" w:cs="Arial"/>
          <w:b/>
          <w:bCs/>
          <w:noProof/>
          <w:lang w:eastAsia="de-DE"/>
        </w:rPr>
        <w:t>Muster</w:t>
      </w:r>
      <w:r w:rsidR="006625E0" w:rsidRPr="008E3A0F">
        <w:rPr>
          <w:rFonts w:eastAsia="Times New Roman" w:cs="Arial"/>
          <w:b/>
          <w:bCs/>
          <w:noProof/>
          <w:lang w:eastAsia="de-DE"/>
        </w:rPr>
        <w:t>&amp;</w:t>
      </w:r>
      <w:r>
        <w:rPr>
          <w:rFonts w:eastAsia="Times New Roman" w:cs="Arial"/>
          <w:b/>
          <w:bCs/>
          <w:noProof/>
          <w:lang w:eastAsia="de-DE"/>
        </w:rPr>
        <w:t>Muster</w:t>
      </w:r>
      <w:r w:rsidR="006625E0" w:rsidRPr="008E3A0F">
        <w:rPr>
          <w:rFonts w:eastAsia="Times New Roman" w:cs="Arial"/>
          <w:b/>
          <w:bCs/>
          <w:noProof/>
          <w:lang w:eastAsia="de-DE"/>
        </w:rPr>
        <w:t xml:space="preserve"> GmbH – </w:t>
      </w:r>
      <w:r>
        <w:rPr>
          <w:rFonts w:eastAsia="Times New Roman" w:cs="Arial"/>
          <w:b/>
          <w:bCs/>
          <w:noProof/>
          <w:lang w:eastAsia="de-DE"/>
        </w:rPr>
        <w:t>Musterstr</w:t>
      </w:r>
      <w:r w:rsidR="006625E0" w:rsidRPr="008E3A0F">
        <w:rPr>
          <w:rFonts w:eastAsia="Times New Roman" w:cs="Arial"/>
          <w:b/>
          <w:bCs/>
          <w:noProof/>
          <w:lang w:eastAsia="de-DE"/>
        </w:rPr>
        <w:t>. 8 –  53117 Bonn</w:t>
      </w:r>
    </w:p>
    <w:p w14:paraId="433E1B21" w14:textId="77777777" w:rsidR="006625E0" w:rsidRPr="008E3A0F" w:rsidRDefault="006625E0" w:rsidP="006625E0">
      <w:pPr>
        <w:keepNext/>
        <w:spacing w:after="0" w:line="240" w:lineRule="auto"/>
        <w:outlineLvl w:val="1"/>
        <w:rPr>
          <w:rFonts w:eastAsia="Times New Roman" w:cs="Arial"/>
          <w:b/>
          <w:bCs/>
          <w:noProof/>
          <w:lang w:eastAsia="de-DE"/>
        </w:rPr>
      </w:pPr>
    </w:p>
    <w:p w14:paraId="40A3AAF0" w14:textId="77777777" w:rsidR="006625E0" w:rsidRPr="008E3A0F" w:rsidRDefault="006625E0" w:rsidP="006625E0">
      <w:pPr>
        <w:keepNext/>
        <w:spacing w:after="0" w:line="240" w:lineRule="auto"/>
        <w:outlineLvl w:val="1"/>
        <w:rPr>
          <w:rFonts w:eastAsia="Times New Roman" w:cs="Arial"/>
          <w:b/>
          <w:bCs/>
          <w:noProof/>
          <w:lang w:eastAsia="de-DE"/>
        </w:rPr>
      </w:pPr>
    </w:p>
    <w:p w14:paraId="61E18CE1" w14:textId="77777777" w:rsidR="006625E0" w:rsidRPr="008E3A0F" w:rsidRDefault="006625E0" w:rsidP="006625E0">
      <w:pPr>
        <w:keepNext/>
        <w:spacing w:after="0" w:line="240" w:lineRule="auto"/>
        <w:outlineLvl w:val="0"/>
        <w:rPr>
          <w:rFonts w:eastAsia="Times New Roman" w:cs="Arial"/>
          <w:b/>
          <w:bCs/>
          <w:noProof/>
          <w:lang w:eastAsia="de-DE"/>
        </w:rPr>
      </w:pPr>
      <w:r w:rsidRPr="008E3A0F">
        <w:rPr>
          <w:rFonts w:eastAsia="Times New Roman" w:cs="Arial"/>
          <w:b/>
          <w:bCs/>
          <w:noProof/>
          <w:lang w:eastAsia="de-DE"/>
        </w:rPr>
        <w:t>Apfel OHG</w:t>
      </w:r>
    </w:p>
    <w:p w14:paraId="24E68FD2" w14:textId="77777777" w:rsidR="006625E0" w:rsidRPr="008E3A0F" w:rsidRDefault="006625E0" w:rsidP="006625E0">
      <w:pPr>
        <w:spacing w:after="0" w:line="240" w:lineRule="auto"/>
        <w:rPr>
          <w:rFonts w:eastAsia="Times New Roman" w:cs="Arial"/>
          <w:noProof/>
          <w:lang w:eastAsia="de-DE"/>
        </w:rPr>
      </w:pPr>
      <w:r w:rsidRPr="008E3A0F">
        <w:rPr>
          <w:rFonts w:eastAsia="Times New Roman" w:cs="Arial"/>
          <w:noProof/>
          <w:lang w:eastAsia="de-DE"/>
        </w:rPr>
        <w:t>Einkaufsabteilung</w:t>
      </w:r>
    </w:p>
    <w:p w14:paraId="3C283D56" w14:textId="6883124C" w:rsidR="006625E0" w:rsidRPr="008E3A0F" w:rsidRDefault="00470003" w:rsidP="006625E0">
      <w:pPr>
        <w:spacing w:after="0" w:line="240" w:lineRule="auto"/>
        <w:rPr>
          <w:rFonts w:eastAsia="Times New Roman" w:cs="Arial"/>
          <w:noProof/>
          <w:lang w:eastAsia="de-DE"/>
        </w:rPr>
      </w:pPr>
      <w:r>
        <w:rPr>
          <w:rFonts w:eastAsia="Times New Roman" w:cs="Arial"/>
          <w:noProof/>
          <w:lang w:eastAsia="de-DE"/>
        </w:rPr>
        <w:t>Musterstr.</w:t>
      </w:r>
      <w:r w:rsidR="00D23952" w:rsidRPr="008E3A0F">
        <w:rPr>
          <w:rFonts w:eastAsia="Times New Roman" w:cs="Arial"/>
          <w:noProof/>
          <w:lang w:eastAsia="de-DE"/>
        </w:rPr>
        <w:t xml:space="preserve"> 59</w:t>
      </w:r>
    </w:p>
    <w:p w14:paraId="6EC5E21C" w14:textId="77777777" w:rsidR="006625E0" w:rsidRPr="008E3A0F" w:rsidRDefault="006625E0" w:rsidP="006625E0">
      <w:pPr>
        <w:spacing w:after="0" w:line="240" w:lineRule="auto"/>
        <w:rPr>
          <w:rFonts w:eastAsia="Times New Roman" w:cs="Arial"/>
          <w:noProof/>
          <w:lang w:eastAsia="de-DE"/>
        </w:rPr>
      </w:pPr>
      <w:r w:rsidRPr="008E3A0F">
        <w:rPr>
          <w:rFonts w:eastAsia="Times New Roman" w:cs="Arial"/>
          <w:noProof/>
          <w:lang w:eastAsia="de-DE"/>
        </w:rPr>
        <w:t>50679 Köln</w:t>
      </w:r>
    </w:p>
    <w:p w14:paraId="38802C28" w14:textId="77777777" w:rsidR="006625E0" w:rsidRPr="008E3A0F" w:rsidRDefault="006625E0" w:rsidP="006625E0">
      <w:pPr>
        <w:spacing w:after="0" w:line="240" w:lineRule="auto"/>
        <w:rPr>
          <w:rFonts w:eastAsia="Times New Roman" w:cs="Arial"/>
          <w:noProof/>
          <w:lang w:eastAsia="de-DE"/>
        </w:rPr>
      </w:pPr>
    </w:p>
    <w:p w14:paraId="282AC83C" w14:textId="77777777" w:rsidR="006625E0" w:rsidRPr="006625E0" w:rsidRDefault="006625E0" w:rsidP="006625E0">
      <w:pPr>
        <w:spacing w:after="0" w:line="240" w:lineRule="auto"/>
        <w:rPr>
          <w:rFonts w:eastAsia="Times New Roman" w:cs="Arial"/>
          <w:noProof/>
          <w:sz w:val="16"/>
          <w:szCs w:val="16"/>
          <w:lang w:eastAsia="de-DE"/>
        </w:rPr>
      </w:pPr>
    </w:p>
    <w:p w14:paraId="0C506723" w14:textId="77777777" w:rsidR="006625E0" w:rsidRPr="006625E0" w:rsidRDefault="006625E0" w:rsidP="006625E0">
      <w:pPr>
        <w:tabs>
          <w:tab w:val="left" w:pos="2835"/>
          <w:tab w:val="left" w:pos="6237"/>
          <w:tab w:val="left" w:pos="7655"/>
        </w:tabs>
        <w:spacing w:after="0" w:line="240" w:lineRule="auto"/>
        <w:rPr>
          <w:rFonts w:eastAsia="Times New Roman" w:cs="Arial"/>
          <w:noProof/>
          <w:sz w:val="16"/>
          <w:szCs w:val="16"/>
          <w:lang w:eastAsia="de-DE"/>
        </w:rPr>
      </w:pPr>
      <w:r w:rsidRPr="006625E0">
        <w:rPr>
          <w:rFonts w:eastAsia="Times New Roman" w:cs="Arial"/>
          <w:noProof/>
          <w:sz w:val="16"/>
          <w:szCs w:val="16"/>
          <w:lang w:eastAsia="de-DE"/>
        </w:rPr>
        <w:t>Ihre Zeichen, Ihre Nachricht vom</w:t>
      </w:r>
      <w:r w:rsidRPr="006625E0">
        <w:rPr>
          <w:rFonts w:eastAsia="Times New Roman" w:cs="Arial"/>
          <w:noProof/>
          <w:sz w:val="16"/>
          <w:szCs w:val="16"/>
          <w:lang w:eastAsia="de-DE"/>
        </w:rPr>
        <w:tab/>
        <w:t>Unsere Zeichen, unsere Nachricht vom</w:t>
      </w:r>
      <w:r w:rsidRPr="006625E0">
        <w:rPr>
          <w:rFonts w:eastAsia="Times New Roman" w:cs="Arial"/>
          <w:noProof/>
          <w:sz w:val="16"/>
          <w:szCs w:val="16"/>
          <w:lang w:eastAsia="de-DE"/>
        </w:rPr>
        <w:tab/>
        <w:t>Tel.:</w:t>
      </w:r>
      <w:r w:rsidRPr="006625E0">
        <w:rPr>
          <w:rFonts w:eastAsia="Times New Roman" w:cs="Arial"/>
          <w:noProof/>
          <w:sz w:val="16"/>
          <w:szCs w:val="16"/>
          <w:lang w:eastAsia="de-DE"/>
        </w:rPr>
        <w:tab/>
        <w:t>Remscheid</w:t>
      </w:r>
    </w:p>
    <w:p w14:paraId="03916C2E" w14:textId="7B830E11" w:rsidR="006625E0" w:rsidRPr="00647178" w:rsidRDefault="006625E0" w:rsidP="006625E0">
      <w:pPr>
        <w:tabs>
          <w:tab w:val="left" w:pos="2835"/>
          <w:tab w:val="left" w:pos="6237"/>
          <w:tab w:val="left" w:pos="7655"/>
        </w:tabs>
        <w:spacing w:after="0" w:line="240" w:lineRule="auto"/>
        <w:rPr>
          <w:rFonts w:eastAsia="Times New Roman" w:cs="Arial"/>
          <w:noProof/>
          <w:sz w:val="16"/>
          <w:szCs w:val="16"/>
          <w:lang w:val="en-GB" w:eastAsia="de-DE"/>
        </w:rPr>
      </w:pPr>
      <w:r w:rsidRPr="006625E0">
        <w:rPr>
          <w:rFonts w:eastAsia="Times New Roman" w:cs="Arial"/>
          <w:noProof/>
          <w:sz w:val="16"/>
          <w:szCs w:val="16"/>
          <w:lang w:eastAsia="de-DE"/>
        </w:rPr>
        <w:tab/>
      </w:r>
      <w:r w:rsidRPr="006625E0">
        <w:rPr>
          <w:rFonts w:eastAsia="Times New Roman" w:cs="Arial"/>
          <w:noProof/>
          <w:sz w:val="16"/>
          <w:szCs w:val="16"/>
          <w:lang w:eastAsia="de-DE"/>
        </w:rPr>
        <w:tab/>
        <w:t xml:space="preserve"> </w:t>
      </w:r>
      <w:r w:rsidRPr="00647178">
        <w:rPr>
          <w:rFonts w:eastAsia="Times New Roman" w:cs="Arial"/>
          <w:noProof/>
          <w:sz w:val="16"/>
          <w:szCs w:val="16"/>
          <w:lang w:val="en-GB" w:eastAsia="de-DE"/>
        </w:rPr>
        <w:t xml:space="preserve">0228/ </w:t>
      </w:r>
      <w:r w:rsidR="00470003" w:rsidRPr="00647178">
        <w:rPr>
          <w:rFonts w:eastAsia="Times New Roman" w:cs="Arial"/>
          <w:noProof/>
          <w:sz w:val="16"/>
          <w:szCs w:val="16"/>
          <w:lang w:val="en-GB" w:eastAsia="de-DE"/>
        </w:rPr>
        <w:t>xx-xx-xx</w:t>
      </w:r>
      <w:r w:rsidRPr="00647178">
        <w:rPr>
          <w:rFonts w:eastAsia="Times New Roman" w:cs="Arial"/>
          <w:noProof/>
          <w:sz w:val="16"/>
          <w:szCs w:val="16"/>
          <w:lang w:val="en-GB" w:eastAsia="de-DE"/>
        </w:rPr>
        <w:tab/>
        <w:t>xx.xx.20</w:t>
      </w:r>
      <w:r w:rsidR="00647178">
        <w:rPr>
          <w:rFonts w:eastAsia="Times New Roman" w:cs="Arial"/>
          <w:noProof/>
          <w:sz w:val="16"/>
          <w:szCs w:val="16"/>
          <w:lang w:val="en-GB" w:eastAsia="de-DE"/>
        </w:rPr>
        <w:t>20</w:t>
      </w:r>
    </w:p>
    <w:p w14:paraId="7CEFD89B" w14:textId="77777777" w:rsidR="006625E0" w:rsidRPr="00647178" w:rsidRDefault="006625E0" w:rsidP="006625E0">
      <w:pPr>
        <w:tabs>
          <w:tab w:val="left" w:pos="2835"/>
          <w:tab w:val="left" w:pos="6237"/>
          <w:tab w:val="left" w:pos="7655"/>
        </w:tabs>
        <w:spacing w:after="0" w:line="240" w:lineRule="auto"/>
        <w:rPr>
          <w:rFonts w:eastAsia="Times New Roman" w:cs="Arial"/>
          <w:noProof/>
          <w:sz w:val="26"/>
          <w:szCs w:val="26"/>
          <w:lang w:val="en-GB" w:eastAsia="de-DE"/>
        </w:rPr>
      </w:pPr>
    </w:p>
    <w:p w14:paraId="27D3FE30" w14:textId="77777777" w:rsidR="006625E0" w:rsidRPr="00647178" w:rsidRDefault="006625E0" w:rsidP="006625E0">
      <w:pPr>
        <w:tabs>
          <w:tab w:val="left" w:pos="2835"/>
          <w:tab w:val="left" w:pos="6237"/>
          <w:tab w:val="left" w:pos="7655"/>
        </w:tabs>
        <w:spacing w:after="0" w:line="240" w:lineRule="auto"/>
        <w:rPr>
          <w:rFonts w:eastAsia="Times New Roman" w:cs="Arial"/>
          <w:noProof/>
          <w:sz w:val="26"/>
          <w:szCs w:val="26"/>
          <w:lang w:val="en-GB" w:eastAsia="de-DE"/>
        </w:rPr>
      </w:pPr>
    </w:p>
    <w:p w14:paraId="0ACB3C60" w14:textId="77777777" w:rsidR="006625E0" w:rsidRPr="00647178" w:rsidRDefault="006625E0" w:rsidP="006625E0">
      <w:pPr>
        <w:tabs>
          <w:tab w:val="left" w:pos="2835"/>
          <w:tab w:val="left" w:pos="6237"/>
          <w:tab w:val="left" w:pos="7655"/>
        </w:tabs>
        <w:spacing w:after="0" w:line="240" w:lineRule="auto"/>
        <w:rPr>
          <w:rFonts w:eastAsia="Times New Roman" w:cs="Arial"/>
          <w:noProof/>
          <w:sz w:val="26"/>
          <w:szCs w:val="26"/>
          <w:lang w:val="en-GB" w:eastAsia="de-DE"/>
        </w:rPr>
      </w:pPr>
    </w:p>
    <w:p w14:paraId="31D7E68C" w14:textId="77777777" w:rsidR="006625E0" w:rsidRPr="008E3A0F" w:rsidRDefault="006625E0" w:rsidP="006625E0">
      <w:pPr>
        <w:tabs>
          <w:tab w:val="center" w:pos="142"/>
        </w:tabs>
        <w:spacing w:after="0" w:line="240" w:lineRule="auto"/>
        <w:rPr>
          <w:rFonts w:eastAsia="Times New Roman" w:cs="Arial"/>
          <w:b/>
          <w:noProof/>
          <w:lang w:eastAsia="de-DE"/>
        </w:rPr>
      </w:pPr>
      <w:r w:rsidRPr="008E3A0F">
        <w:rPr>
          <w:rFonts w:eastAsia="Times New Roman" w:cs="Arial"/>
          <w:b/>
          <w:noProof/>
          <w:lang w:eastAsia="de-DE"/>
        </w:rPr>
        <w:t>Angebot Nr.: 01/2013</w:t>
      </w:r>
      <w:r w:rsidRPr="008E3A0F">
        <w:rPr>
          <w:rFonts w:eastAsia="Times New Roman" w:cs="Arial"/>
          <w:b/>
          <w:noProof/>
          <w:lang w:eastAsia="de-DE"/>
        </w:rPr>
        <w:tab/>
      </w:r>
    </w:p>
    <w:p w14:paraId="42B46120" w14:textId="77777777" w:rsidR="006625E0" w:rsidRPr="008E3A0F" w:rsidRDefault="006625E0" w:rsidP="006625E0">
      <w:pPr>
        <w:tabs>
          <w:tab w:val="center" w:pos="142"/>
        </w:tabs>
        <w:spacing w:after="0" w:line="240" w:lineRule="auto"/>
        <w:rPr>
          <w:rFonts w:eastAsia="Times New Roman" w:cs="Arial"/>
          <w:noProof/>
          <w:lang w:eastAsia="de-DE"/>
        </w:rPr>
      </w:pPr>
    </w:p>
    <w:p w14:paraId="1CFEE16B" w14:textId="77777777" w:rsidR="006625E0" w:rsidRPr="008E3A0F" w:rsidRDefault="006625E0" w:rsidP="006625E0">
      <w:pPr>
        <w:tabs>
          <w:tab w:val="center" w:pos="142"/>
        </w:tabs>
        <w:spacing w:after="0" w:line="240" w:lineRule="auto"/>
        <w:rPr>
          <w:rFonts w:eastAsia="Times New Roman" w:cs="Arial"/>
          <w:noProof/>
          <w:lang w:eastAsia="de-DE"/>
        </w:rPr>
      </w:pPr>
    </w:p>
    <w:p w14:paraId="791A82B6" w14:textId="77777777" w:rsidR="006625E0" w:rsidRPr="008E3A0F" w:rsidRDefault="006625E0" w:rsidP="006625E0">
      <w:pPr>
        <w:tabs>
          <w:tab w:val="center" w:pos="142"/>
        </w:tabs>
        <w:spacing w:after="0" w:line="240" w:lineRule="auto"/>
        <w:rPr>
          <w:rFonts w:eastAsia="Times New Roman" w:cs="Arial"/>
          <w:noProof/>
          <w:lang w:eastAsia="de-DE"/>
        </w:rPr>
      </w:pPr>
      <w:r w:rsidRPr="008E3A0F">
        <w:rPr>
          <w:rFonts w:eastAsia="Times New Roman" w:cs="Arial"/>
          <w:noProof/>
          <w:lang w:eastAsia="de-DE"/>
        </w:rPr>
        <w:t>Sehr geehrte Damen und Herren,</w:t>
      </w:r>
    </w:p>
    <w:p w14:paraId="09156CD8" w14:textId="77777777" w:rsidR="006625E0" w:rsidRPr="008E3A0F" w:rsidRDefault="006625E0" w:rsidP="006625E0">
      <w:pPr>
        <w:tabs>
          <w:tab w:val="center" w:pos="142"/>
        </w:tabs>
        <w:spacing w:after="0" w:line="240" w:lineRule="auto"/>
        <w:rPr>
          <w:rFonts w:eastAsia="Times New Roman" w:cs="Arial"/>
          <w:noProof/>
          <w:lang w:eastAsia="de-DE"/>
        </w:rPr>
      </w:pPr>
    </w:p>
    <w:p w14:paraId="15FD3D2A" w14:textId="6DBFA646" w:rsidR="006625E0" w:rsidRPr="008E3A0F" w:rsidRDefault="006625E0" w:rsidP="006625E0">
      <w:pPr>
        <w:tabs>
          <w:tab w:val="center" w:pos="142"/>
        </w:tabs>
        <w:spacing w:after="0" w:line="240" w:lineRule="auto"/>
        <w:rPr>
          <w:rFonts w:eastAsia="Times New Roman" w:cs="Arial"/>
          <w:noProof/>
          <w:lang w:eastAsia="de-DE"/>
        </w:rPr>
      </w:pPr>
      <w:r w:rsidRPr="008E3A0F">
        <w:rPr>
          <w:rFonts w:eastAsia="Times New Roman" w:cs="Arial"/>
          <w:noProof/>
          <w:lang w:eastAsia="de-DE"/>
        </w:rPr>
        <w:t>wir freuen uns sehr über Ihr Interesse an unseren Produkten. Gemäß Ihrer Anfrage bzgl. unseres Beamer-Adapters mit Speziallinsen können wir Ihnen folgendes Angebot machen:</w:t>
      </w:r>
    </w:p>
    <w:p w14:paraId="2F202B8E" w14:textId="77777777" w:rsidR="006625E0" w:rsidRPr="008E3A0F" w:rsidRDefault="006625E0" w:rsidP="006625E0">
      <w:pPr>
        <w:keepNext/>
        <w:tabs>
          <w:tab w:val="center" w:pos="142"/>
        </w:tabs>
        <w:spacing w:after="0" w:line="240" w:lineRule="auto"/>
        <w:ind w:right="-468"/>
        <w:outlineLvl w:val="2"/>
        <w:rPr>
          <w:rFonts w:eastAsia="Times New Roman" w:cs="Arial"/>
          <w:b/>
          <w:noProof/>
          <w:lang w:eastAsia="de-DE"/>
        </w:rPr>
      </w:pPr>
    </w:p>
    <w:p w14:paraId="0033C261" w14:textId="77777777" w:rsidR="006625E0" w:rsidRPr="006625E0" w:rsidRDefault="006625E0" w:rsidP="006625E0">
      <w:pPr>
        <w:keepNext/>
        <w:tabs>
          <w:tab w:val="center" w:pos="142"/>
        </w:tabs>
        <w:spacing w:after="0" w:line="240" w:lineRule="auto"/>
        <w:ind w:right="-468"/>
        <w:outlineLvl w:val="2"/>
        <w:rPr>
          <w:rFonts w:eastAsia="Times New Roman" w:cs="Arial"/>
          <w:b/>
          <w:noProof/>
          <w:sz w:val="26"/>
          <w:szCs w:val="26"/>
          <w:lang w:eastAsia="de-DE"/>
        </w:rPr>
      </w:pPr>
      <w:r w:rsidRPr="006625E0">
        <w:rPr>
          <w:rFonts w:eastAsia="Times New Roman" w:cs="Arial"/>
          <w:b/>
          <w:noProof/>
          <w:sz w:val="26"/>
          <w:szCs w:val="26"/>
          <w:lang w:eastAsia="de-DE"/>
        </w:rPr>
        <w:t>Artikelnummer</w:t>
      </w:r>
      <w:r w:rsidRPr="006625E0">
        <w:rPr>
          <w:rFonts w:eastAsia="Times New Roman" w:cs="Arial"/>
          <w:b/>
          <w:noProof/>
          <w:sz w:val="26"/>
          <w:szCs w:val="26"/>
          <w:lang w:eastAsia="de-DE"/>
        </w:rPr>
        <w:tab/>
        <w:t>Artikel</w:t>
      </w:r>
      <w:r w:rsidRPr="006625E0">
        <w:rPr>
          <w:rFonts w:eastAsia="Times New Roman" w:cs="Arial"/>
          <w:b/>
          <w:noProof/>
          <w:sz w:val="26"/>
          <w:szCs w:val="26"/>
          <w:lang w:eastAsia="de-DE"/>
        </w:rPr>
        <w:tab/>
        <w:t xml:space="preserve">    </w:t>
      </w:r>
      <w:r w:rsidRPr="006625E0">
        <w:rPr>
          <w:rFonts w:eastAsia="Times New Roman" w:cs="Arial"/>
          <w:b/>
          <w:noProof/>
          <w:sz w:val="26"/>
          <w:szCs w:val="26"/>
          <w:lang w:eastAsia="de-DE"/>
        </w:rPr>
        <w:tab/>
      </w:r>
      <w:r w:rsidRPr="006625E0">
        <w:rPr>
          <w:rFonts w:eastAsia="Times New Roman" w:cs="Arial"/>
          <w:b/>
          <w:noProof/>
          <w:sz w:val="26"/>
          <w:szCs w:val="26"/>
          <w:lang w:eastAsia="de-DE"/>
        </w:rPr>
        <w:tab/>
        <w:t>Einzelpreis</w:t>
      </w:r>
      <w:r w:rsidRPr="006625E0">
        <w:rPr>
          <w:rFonts w:eastAsia="Times New Roman" w:cs="Arial"/>
          <w:b/>
          <w:noProof/>
          <w:sz w:val="26"/>
          <w:szCs w:val="26"/>
          <w:lang w:eastAsia="de-DE"/>
        </w:rPr>
        <w:tab/>
      </w:r>
    </w:p>
    <w:p w14:paraId="5CB4A3E8"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r w:rsidRPr="006625E0">
        <w:rPr>
          <w:rFonts w:eastAsia="Times New Roman" w:cs="Arial"/>
          <w:noProof/>
          <w:sz w:val="26"/>
          <w:szCs w:val="26"/>
          <w:lang w:eastAsia="de-DE"/>
        </w:rPr>
        <w:t>Top3342/1</w:t>
      </w:r>
      <w:r w:rsidRPr="006625E0">
        <w:rPr>
          <w:rFonts w:eastAsia="Times New Roman" w:cs="Arial"/>
          <w:noProof/>
          <w:sz w:val="26"/>
          <w:szCs w:val="26"/>
          <w:lang w:eastAsia="de-DE"/>
        </w:rPr>
        <w:tab/>
      </w:r>
      <w:r w:rsidRPr="006625E0">
        <w:rPr>
          <w:rFonts w:eastAsia="Times New Roman" w:cs="Arial"/>
          <w:noProof/>
          <w:sz w:val="26"/>
          <w:szCs w:val="26"/>
          <w:lang w:eastAsia="de-DE"/>
        </w:rPr>
        <w:tab/>
        <w:t>Beamer-Adapter</w:t>
      </w:r>
      <w:r w:rsidRPr="006625E0">
        <w:rPr>
          <w:rFonts w:eastAsia="Times New Roman" w:cs="Arial"/>
          <w:noProof/>
          <w:sz w:val="26"/>
          <w:szCs w:val="26"/>
          <w:lang w:eastAsia="de-DE"/>
        </w:rPr>
        <w:tab/>
        <w:t xml:space="preserve">    </w:t>
      </w:r>
      <w:r w:rsidRPr="006625E0">
        <w:rPr>
          <w:rFonts w:eastAsia="Times New Roman" w:cs="Arial"/>
          <w:noProof/>
          <w:sz w:val="26"/>
          <w:szCs w:val="26"/>
          <w:lang w:eastAsia="de-DE"/>
        </w:rPr>
        <w:tab/>
        <w:t>57,00 €</w:t>
      </w:r>
      <w:r w:rsidRPr="006625E0">
        <w:rPr>
          <w:rFonts w:eastAsia="Times New Roman" w:cs="Arial"/>
          <w:noProof/>
          <w:sz w:val="26"/>
          <w:szCs w:val="26"/>
          <w:lang w:eastAsia="de-DE"/>
        </w:rPr>
        <w:tab/>
      </w:r>
      <w:r w:rsidRPr="006625E0">
        <w:rPr>
          <w:rFonts w:eastAsia="Times New Roman" w:cs="Arial"/>
          <w:noProof/>
          <w:sz w:val="26"/>
          <w:szCs w:val="26"/>
          <w:lang w:eastAsia="de-DE"/>
        </w:rPr>
        <w:tab/>
      </w:r>
    </w:p>
    <w:p w14:paraId="1900DC9E"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p>
    <w:p w14:paraId="511C5963"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r w:rsidRPr="006625E0">
        <w:rPr>
          <w:rFonts w:eastAsia="Times New Roman" w:cs="Arial"/>
          <w:noProof/>
          <w:sz w:val="26"/>
          <w:szCs w:val="26"/>
          <w:lang w:eastAsia="de-DE"/>
        </w:rPr>
        <w:t>Bitte teilen Sie uns innerhalb von 14 Tagen mit, ob Sie unser Angebot wahrnehmen möchten.</w:t>
      </w:r>
    </w:p>
    <w:p w14:paraId="479E0973"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p>
    <w:p w14:paraId="14DD5C7E"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p>
    <w:p w14:paraId="0B320DD7"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r w:rsidRPr="006625E0">
        <w:rPr>
          <w:rFonts w:eastAsia="Times New Roman" w:cs="Arial"/>
          <w:noProof/>
          <w:sz w:val="26"/>
          <w:szCs w:val="26"/>
          <w:lang w:eastAsia="de-DE"/>
        </w:rPr>
        <w:t>Wir freuen uns auf erfolgreiche Geschäftsbeziehungen.</w:t>
      </w:r>
    </w:p>
    <w:p w14:paraId="1A49B033"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p>
    <w:p w14:paraId="17F945C2" w14:textId="77777777" w:rsidR="006625E0" w:rsidRPr="006625E0" w:rsidRDefault="006625E0" w:rsidP="006625E0">
      <w:pPr>
        <w:tabs>
          <w:tab w:val="center" w:pos="142"/>
        </w:tabs>
        <w:spacing w:after="0" w:line="240" w:lineRule="auto"/>
        <w:rPr>
          <w:rFonts w:eastAsia="Times New Roman" w:cs="Arial"/>
          <w:noProof/>
          <w:sz w:val="26"/>
          <w:szCs w:val="26"/>
          <w:lang w:eastAsia="de-DE"/>
        </w:rPr>
      </w:pPr>
      <w:r w:rsidRPr="006625E0">
        <w:rPr>
          <w:rFonts w:eastAsia="Times New Roman" w:cs="Arial"/>
          <w:noProof/>
          <w:sz w:val="26"/>
          <w:szCs w:val="26"/>
          <w:lang w:eastAsia="de-DE"/>
        </w:rPr>
        <w:t>Mit freundlichen Grüßen</w:t>
      </w:r>
    </w:p>
    <w:p w14:paraId="50F5E3EA" w14:textId="77777777" w:rsidR="006625E0" w:rsidRPr="006625E0" w:rsidRDefault="006625E0" w:rsidP="006625E0">
      <w:pPr>
        <w:tabs>
          <w:tab w:val="center" w:pos="142"/>
        </w:tabs>
        <w:spacing w:after="0" w:line="240" w:lineRule="auto"/>
        <w:rPr>
          <w:rFonts w:ascii="Times New Roman" w:eastAsia="Times New Roman" w:hAnsi="Times New Roman"/>
          <w:noProof/>
          <w:sz w:val="26"/>
          <w:szCs w:val="24"/>
          <w:lang w:eastAsia="de-DE"/>
        </w:rPr>
      </w:pPr>
    </w:p>
    <w:p w14:paraId="043569F1" w14:textId="77777777" w:rsidR="006625E0" w:rsidRPr="006625E0" w:rsidRDefault="006625E0" w:rsidP="006625E0">
      <w:pPr>
        <w:tabs>
          <w:tab w:val="center" w:pos="142"/>
        </w:tabs>
        <w:spacing w:after="0" w:line="240" w:lineRule="auto"/>
        <w:rPr>
          <w:rFonts w:ascii="Times New Roman" w:eastAsia="Times New Roman" w:hAnsi="Times New Roman"/>
          <w:noProof/>
          <w:sz w:val="26"/>
          <w:szCs w:val="24"/>
          <w:lang w:eastAsia="de-DE"/>
        </w:rPr>
      </w:pPr>
    </w:p>
    <w:p w14:paraId="102E058A" w14:textId="1769B56E" w:rsidR="006625E0" w:rsidRPr="006625E0" w:rsidRDefault="00470003" w:rsidP="006625E0">
      <w:pPr>
        <w:tabs>
          <w:tab w:val="center" w:pos="142"/>
        </w:tabs>
        <w:spacing w:after="0" w:line="240" w:lineRule="auto"/>
        <w:rPr>
          <w:rFonts w:ascii="Monotype Corsiva" w:eastAsia="Times New Roman" w:hAnsi="Monotype Corsiva"/>
          <w:noProof/>
          <w:sz w:val="48"/>
          <w:szCs w:val="24"/>
          <w:lang w:eastAsia="de-DE"/>
        </w:rPr>
      </w:pPr>
      <w:r>
        <w:rPr>
          <w:rFonts w:ascii="Monotype Corsiva" w:eastAsia="Times New Roman" w:hAnsi="Monotype Corsiva"/>
          <w:noProof/>
          <w:sz w:val="48"/>
          <w:szCs w:val="24"/>
          <w:lang w:eastAsia="de-DE"/>
        </w:rPr>
        <w:t>Muster</w:t>
      </w:r>
      <w:r w:rsidR="006625E0" w:rsidRPr="006625E0">
        <w:rPr>
          <w:rFonts w:ascii="Monotype Corsiva" w:eastAsia="Times New Roman" w:hAnsi="Monotype Corsiva"/>
          <w:noProof/>
          <w:sz w:val="48"/>
          <w:szCs w:val="24"/>
          <w:lang w:eastAsia="de-DE"/>
        </w:rPr>
        <w:t>&amp;</w:t>
      </w:r>
      <w:r>
        <w:rPr>
          <w:rFonts w:ascii="Monotype Corsiva" w:eastAsia="Times New Roman" w:hAnsi="Monotype Corsiva"/>
          <w:noProof/>
          <w:sz w:val="48"/>
          <w:szCs w:val="24"/>
          <w:lang w:eastAsia="de-DE"/>
        </w:rPr>
        <w:t>Muster</w:t>
      </w:r>
      <w:r w:rsidR="006625E0" w:rsidRPr="006625E0">
        <w:rPr>
          <w:rFonts w:ascii="Monotype Corsiva" w:eastAsia="Times New Roman" w:hAnsi="Monotype Corsiva"/>
          <w:noProof/>
          <w:sz w:val="48"/>
          <w:szCs w:val="24"/>
          <w:lang w:eastAsia="de-DE"/>
        </w:rPr>
        <w:t xml:space="preserve"> GmbH</w:t>
      </w:r>
    </w:p>
    <w:p w14:paraId="50974172" w14:textId="77777777" w:rsidR="006625E0" w:rsidRDefault="006625E0" w:rsidP="006625E0">
      <w:pPr>
        <w:spacing w:after="0" w:line="240" w:lineRule="auto"/>
        <w:jc w:val="center"/>
        <w:rPr>
          <w:rFonts w:ascii="Times New Roman" w:eastAsia="Times New Roman" w:hAnsi="Times New Roman"/>
          <w:noProof/>
          <w:sz w:val="16"/>
          <w:szCs w:val="24"/>
          <w:lang w:eastAsia="de-DE"/>
        </w:rPr>
      </w:pPr>
    </w:p>
    <w:p w14:paraId="55C25BB5" w14:textId="77777777" w:rsidR="009B278B" w:rsidRDefault="009B278B">
      <w:pPr>
        <w:spacing w:after="0" w:line="240" w:lineRule="auto"/>
        <w:rPr>
          <w:b/>
          <w:color w:val="004F86"/>
          <w:sz w:val="30"/>
          <w:szCs w:val="30"/>
        </w:rPr>
      </w:pPr>
      <w:r>
        <w:rPr>
          <w:b/>
          <w:color w:val="004F86"/>
          <w:sz w:val="30"/>
          <w:szCs w:val="30"/>
        </w:rPr>
        <w:br w:type="page"/>
      </w:r>
    </w:p>
    <w:p w14:paraId="1C4520CC" w14:textId="77777777" w:rsidR="006625E0" w:rsidRDefault="006625E0" w:rsidP="00DE4C6C">
      <w:pPr>
        <w:spacing w:before="360" w:after="120"/>
        <w:rPr>
          <w:b/>
          <w:color w:val="004F86"/>
          <w:sz w:val="30"/>
          <w:szCs w:val="30"/>
        </w:rPr>
      </w:pPr>
      <w:r w:rsidRPr="00DE4C6C">
        <w:rPr>
          <w:b/>
          <w:color w:val="004F86"/>
          <w:sz w:val="28"/>
          <w:szCs w:val="28"/>
        </w:rPr>
        <w:lastRenderedPageBreak/>
        <w:t>Eigen- oder Fremdfertigung – Was ist günstiger?</w:t>
      </w:r>
    </w:p>
    <w:p w14:paraId="2307F71F" w14:textId="77777777" w:rsidR="009B278B" w:rsidRPr="006625E0" w:rsidRDefault="009B278B" w:rsidP="008E3A0F">
      <w:pPr>
        <w:spacing w:after="0"/>
        <w:contextualSpacing/>
      </w:pPr>
    </w:p>
    <w:tbl>
      <w:tblPr>
        <w:tblStyle w:val="Tabellenraster"/>
        <w:tblW w:w="10490" w:type="dxa"/>
        <w:tblInd w:w="-459" w:type="dxa"/>
        <w:tblLook w:val="04A0" w:firstRow="1" w:lastRow="0" w:firstColumn="1" w:lastColumn="0" w:noHBand="0" w:noVBand="1"/>
      </w:tblPr>
      <w:tblGrid>
        <w:gridCol w:w="10490"/>
      </w:tblGrid>
      <w:tr w:rsidR="009B278B" w14:paraId="30CE5810" w14:textId="77777777" w:rsidTr="00506DDF">
        <w:tc>
          <w:tcPr>
            <w:tcW w:w="10490" w:type="dxa"/>
          </w:tcPr>
          <w:p w14:paraId="03A01EE8" w14:textId="714BA2B8" w:rsidR="009B278B" w:rsidRDefault="009B278B">
            <w:pPr>
              <w:spacing w:after="0" w:line="240" w:lineRule="auto"/>
              <w:ind w:left="175" w:right="176"/>
              <w:jc w:val="both"/>
            </w:pPr>
            <w:r>
              <w:t>Nach Rücksprache mit der Produktionsabteilung möchte</w:t>
            </w:r>
            <w:r w:rsidR="00470003">
              <w:t>t</w:t>
            </w:r>
            <w:r>
              <w:t xml:space="preserve"> </w:t>
            </w:r>
            <w:r w:rsidR="00470003">
              <w:t>Ihr</w:t>
            </w:r>
            <w:r>
              <w:t xml:space="preserve"> wissen, ob das Angebot der </w:t>
            </w:r>
            <w:proofErr w:type="spellStart"/>
            <w:r>
              <w:t>beamer</w:t>
            </w:r>
            <w:proofErr w:type="spellEnd"/>
            <w:r>
              <w:t xml:space="preserve"> &amp; </w:t>
            </w:r>
            <w:proofErr w:type="spellStart"/>
            <w:r>
              <w:t>beamer</w:t>
            </w:r>
            <w:proofErr w:type="spellEnd"/>
            <w:r>
              <w:t xml:space="preserve"> GmbH günstiger </w:t>
            </w:r>
            <w:r w:rsidR="00647178">
              <w:t>ist</w:t>
            </w:r>
            <w:r>
              <w:t xml:space="preserve"> als die Eigenproduktion. Als Mitarbeiter des Einkaufs werde</w:t>
            </w:r>
            <w:r w:rsidR="00470003">
              <w:t>t Ihr</w:t>
            </w:r>
            <w:r>
              <w:t xml:space="preserve"> damit beauftragt die Kosten für die Eigenfertigung und die Beschaffung der </w:t>
            </w:r>
            <w:proofErr w:type="spellStart"/>
            <w:r>
              <w:t>Beamer</w:t>
            </w:r>
            <w:proofErr w:type="spellEnd"/>
            <w:r>
              <w:t>-Adapter rechnerisch gegenüberzustellen.</w:t>
            </w:r>
          </w:p>
        </w:tc>
      </w:tr>
      <w:tr w:rsidR="009B278B" w14:paraId="0509C69C" w14:textId="77777777" w:rsidTr="00506DDF">
        <w:trPr>
          <w:trHeight w:val="1515"/>
        </w:trPr>
        <w:tc>
          <w:tcPr>
            <w:tcW w:w="10490" w:type="dxa"/>
          </w:tcPr>
          <w:p w14:paraId="771536F9" w14:textId="0DE50501" w:rsidR="009B278B" w:rsidRDefault="009B278B" w:rsidP="00506DDF">
            <w:pPr>
              <w:spacing w:after="0" w:line="240" w:lineRule="auto"/>
              <w:ind w:left="176"/>
              <w:contextualSpacing/>
            </w:pPr>
            <w:r>
              <w:t>Bitte bearbeite</w:t>
            </w:r>
            <w:r w:rsidR="00470003">
              <w:t>t</w:t>
            </w:r>
            <w:r>
              <w:t xml:space="preserve"> die folgenden Arbeitsaufträge schriftlich in der Gruppe.</w:t>
            </w:r>
          </w:p>
          <w:p w14:paraId="03EAF482" w14:textId="657613D6" w:rsidR="009B278B" w:rsidRDefault="009B278B" w:rsidP="00506DDF">
            <w:pPr>
              <w:pStyle w:val="Listenabsatz"/>
              <w:numPr>
                <w:ilvl w:val="0"/>
                <w:numId w:val="19"/>
              </w:numPr>
              <w:spacing w:line="240" w:lineRule="auto"/>
              <w:ind w:right="176"/>
            </w:pPr>
            <w:r>
              <w:t>Berechne</w:t>
            </w:r>
            <w:r w:rsidR="00470003">
              <w:t>t</w:t>
            </w:r>
            <w:r>
              <w:t xml:space="preserve"> die Kosten für Fremd- und Eigenfertigung. (tabellarische und grafische Darstellung der Ergebnisse z.B. durch Microsoft Excel)</w:t>
            </w:r>
          </w:p>
          <w:p w14:paraId="67B2D10D" w14:textId="40109833" w:rsidR="009B278B" w:rsidRDefault="009B278B" w:rsidP="00506DDF">
            <w:pPr>
              <w:pStyle w:val="Listenabsatz"/>
              <w:numPr>
                <w:ilvl w:val="0"/>
                <w:numId w:val="19"/>
              </w:numPr>
              <w:spacing w:line="240" w:lineRule="auto"/>
              <w:ind w:right="176"/>
            </w:pPr>
            <w:r>
              <w:t>Wähl</w:t>
            </w:r>
            <w:r w:rsidR="00470003">
              <w:t xml:space="preserve">t </w:t>
            </w:r>
            <w:r>
              <w:t xml:space="preserve">einen Gruppensprecher, der </w:t>
            </w:r>
            <w:r w:rsidR="00470003">
              <w:t>Eure</w:t>
            </w:r>
            <w:r>
              <w:t xml:space="preserve"> Ergebnisse anschließend präsentiert.</w:t>
            </w:r>
          </w:p>
          <w:p w14:paraId="520AD7E8" w14:textId="27B42D75" w:rsidR="009B278B" w:rsidRDefault="009B278B" w:rsidP="00506DDF">
            <w:pPr>
              <w:pStyle w:val="Listenabsatz"/>
              <w:numPr>
                <w:ilvl w:val="0"/>
                <w:numId w:val="19"/>
              </w:numPr>
              <w:spacing w:line="240" w:lineRule="auto"/>
              <w:ind w:right="176"/>
            </w:pPr>
            <w:r>
              <w:t>Achte</w:t>
            </w:r>
            <w:r w:rsidR="00470003">
              <w:t>t</w:t>
            </w:r>
            <w:r>
              <w:t xml:space="preserve"> auch auf die zur Verfügung stehende Zeit. </w:t>
            </w:r>
            <w:r w:rsidR="00470003">
              <w:t>Ihr habt</w:t>
            </w:r>
            <w:r>
              <w:t xml:space="preserve"> etwa </w:t>
            </w:r>
            <w:r w:rsidRPr="00817A2A">
              <w:rPr>
                <w:b/>
              </w:rPr>
              <w:t>45 Minuten</w:t>
            </w:r>
            <w:r>
              <w:t xml:space="preserve"> für die Vorbereitung.</w:t>
            </w:r>
          </w:p>
        </w:tc>
      </w:tr>
      <w:tr w:rsidR="009B278B" w14:paraId="17A61E92" w14:textId="77777777" w:rsidTr="00506DDF">
        <w:tc>
          <w:tcPr>
            <w:tcW w:w="10490" w:type="dxa"/>
          </w:tcPr>
          <w:p w14:paraId="631514A7" w14:textId="24361E2A" w:rsidR="009B278B" w:rsidRPr="00817A2A" w:rsidRDefault="009B278B" w:rsidP="00506DDF">
            <w:pPr>
              <w:pStyle w:val="Listenabsatz"/>
              <w:numPr>
                <w:ilvl w:val="0"/>
                <w:numId w:val="21"/>
              </w:numPr>
              <w:spacing w:after="0" w:line="240" w:lineRule="auto"/>
              <w:ind w:left="885" w:right="176" w:hanging="460"/>
              <w:jc w:val="both"/>
              <w:rPr>
                <w:rFonts w:cs="Arial"/>
              </w:rPr>
            </w:pPr>
            <w:r w:rsidRPr="00817A2A">
              <w:rPr>
                <w:rFonts w:cs="Arial"/>
              </w:rPr>
              <w:t>Ermittel</w:t>
            </w:r>
            <w:r w:rsidR="00470003">
              <w:rPr>
                <w:rFonts w:cs="Arial"/>
              </w:rPr>
              <w:t xml:space="preserve">t </w:t>
            </w:r>
            <w:r w:rsidRPr="00817A2A">
              <w:rPr>
                <w:rFonts w:cs="Arial"/>
              </w:rPr>
              <w:t xml:space="preserve">rechnerisch mithilfe </w:t>
            </w:r>
            <w:r w:rsidR="00647178" w:rsidRPr="00817A2A">
              <w:rPr>
                <w:rFonts w:cs="Arial"/>
              </w:rPr>
              <w:t>untenstehender</w:t>
            </w:r>
            <w:r w:rsidRPr="00817A2A">
              <w:rPr>
                <w:rFonts w:cs="Arial"/>
              </w:rPr>
              <w:t xml:space="preserve"> Tabelle die Kosten für die unterschiedliche Anzahl an </w:t>
            </w:r>
            <w:proofErr w:type="spellStart"/>
            <w:r w:rsidRPr="00817A2A">
              <w:rPr>
                <w:rFonts w:cs="Arial"/>
              </w:rPr>
              <w:t>Beamer</w:t>
            </w:r>
            <w:proofErr w:type="spellEnd"/>
            <w:r w:rsidRPr="00817A2A">
              <w:rPr>
                <w:rFonts w:cs="Arial"/>
              </w:rPr>
              <w:t>-Adaptern</w:t>
            </w:r>
            <w:r>
              <w:rPr>
                <w:rFonts w:cs="Arial"/>
              </w:rPr>
              <w:t xml:space="preserve">, wenn </w:t>
            </w:r>
            <w:r w:rsidR="00470003">
              <w:rPr>
                <w:rFonts w:cs="Arial"/>
              </w:rPr>
              <w:t>Ihr</w:t>
            </w:r>
            <w:r>
              <w:rPr>
                <w:rFonts w:cs="Arial"/>
              </w:rPr>
              <w:t xml:space="preserve"> das Angebot von </w:t>
            </w:r>
            <w:r w:rsidR="00470003">
              <w:rPr>
                <w:rFonts w:cs="Arial"/>
              </w:rPr>
              <w:t>Muster</w:t>
            </w:r>
            <w:r>
              <w:rPr>
                <w:rFonts w:cs="Arial"/>
              </w:rPr>
              <w:t xml:space="preserve"> &amp; </w:t>
            </w:r>
            <w:r w:rsidR="00470003">
              <w:rPr>
                <w:rFonts w:cs="Arial"/>
              </w:rPr>
              <w:t>Muster GmbH</w:t>
            </w:r>
            <w:r w:rsidRPr="00817A2A">
              <w:rPr>
                <w:rFonts w:cs="Arial"/>
              </w:rPr>
              <w:t xml:space="preserve"> berücksichtig</w:t>
            </w:r>
            <w:r w:rsidR="00470003">
              <w:rPr>
                <w:rFonts w:cs="Arial"/>
              </w:rPr>
              <w:t>t</w:t>
            </w:r>
            <w:r w:rsidRPr="00817A2A">
              <w:rPr>
                <w:rFonts w:cs="Arial"/>
              </w:rPr>
              <w:t xml:space="preserve"> (= Fremdbezug).</w:t>
            </w:r>
          </w:p>
          <w:p w14:paraId="3AC63D89" w14:textId="53EB696D" w:rsidR="009B278B" w:rsidRDefault="009B278B" w:rsidP="00506DDF">
            <w:pPr>
              <w:pStyle w:val="Listenabsatz"/>
              <w:numPr>
                <w:ilvl w:val="0"/>
                <w:numId w:val="21"/>
              </w:numPr>
              <w:spacing w:after="0" w:line="240" w:lineRule="auto"/>
              <w:ind w:left="885" w:right="176" w:hanging="426"/>
              <w:jc w:val="both"/>
              <w:rPr>
                <w:rFonts w:cs="Arial"/>
              </w:rPr>
            </w:pPr>
            <w:r w:rsidRPr="001A29A0">
              <w:rPr>
                <w:rFonts w:cs="Arial"/>
              </w:rPr>
              <w:t>Ermittel</w:t>
            </w:r>
            <w:r w:rsidR="00470003">
              <w:rPr>
                <w:rFonts w:cs="Arial"/>
              </w:rPr>
              <w:t>t</w:t>
            </w:r>
            <w:r w:rsidRPr="001A29A0">
              <w:rPr>
                <w:rFonts w:cs="Arial"/>
              </w:rPr>
              <w:t xml:space="preserve"> mit derselben Tabelle auch die Kosten für die vorgegebene Anzahl an </w:t>
            </w:r>
            <w:proofErr w:type="spellStart"/>
            <w:r w:rsidRPr="001A29A0">
              <w:rPr>
                <w:rFonts w:cs="Arial"/>
              </w:rPr>
              <w:t>Beamer</w:t>
            </w:r>
            <w:r>
              <w:rPr>
                <w:rFonts w:cs="Arial"/>
              </w:rPr>
              <w:t>n</w:t>
            </w:r>
            <w:proofErr w:type="spellEnd"/>
            <w:r w:rsidRPr="001A29A0">
              <w:rPr>
                <w:rFonts w:cs="Arial"/>
              </w:rPr>
              <w:t>, wenn sie von der Apfel OHG selbst hergestellt werden (= Eigenfertigung). Die Produktionsabteilung stellt Ihnen dazu folgende Informationen zur Verfügung:</w:t>
            </w:r>
          </w:p>
          <w:p w14:paraId="623375B4" w14:textId="77777777" w:rsidR="009B278B" w:rsidRDefault="009B278B" w:rsidP="00506DDF">
            <w:pPr>
              <w:pStyle w:val="Listenabsatz"/>
              <w:numPr>
                <w:ilvl w:val="0"/>
                <w:numId w:val="20"/>
              </w:numPr>
              <w:spacing w:after="0" w:line="240" w:lineRule="auto"/>
              <w:ind w:right="176"/>
              <w:jc w:val="both"/>
              <w:rPr>
                <w:rFonts w:cs="Arial"/>
              </w:rPr>
            </w:pPr>
            <w:r>
              <w:rPr>
                <w:rFonts w:cs="Arial"/>
              </w:rPr>
              <w:t xml:space="preserve">Pro </w:t>
            </w:r>
            <w:proofErr w:type="spellStart"/>
            <w:r>
              <w:rPr>
                <w:rFonts w:cs="Arial"/>
              </w:rPr>
              <w:t>Beamer</w:t>
            </w:r>
            <w:proofErr w:type="spellEnd"/>
            <w:r>
              <w:rPr>
                <w:rFonts w:cs="Arial"/>
              </w:rPr>
              <w:t xml:space="preserve"> fallen 32,- € Material- und Personalkosten an (variable Kosten)</w:t>
            </w:r>
          </w:p>
          <w:p w14:paraId="6B37586C" w14:textId="0AED695D" w:rsidR="009B278B" w:rsidRDefault="009B278B" w:rsidP="00506DDF">
            <w:pPr>
              <w:pStyle w:val="Listenabsatz"/>
              <w:numPr>
                <w:ilvl w:val="0"/>
                <w:numId w:val="20"/>
              </w:numPr>
              <w:spacing w:after="0" w:line="240" w:lineRule="auto"/>
              <w:ind w:right="176"/>
              <w:jc w:val="both"/>
              <w:rPr>
                <w:rFonts w:cs="Arial"/>
              </w:rPr>
            </w:pPr>
            <w:r>
              <w:rPr>
                <w:rFonts w:cs="Arial"/>
              </w:rPr>
              <w:t>Für Maschinen und Werkzeuge fallen pro Jahr 125.000 € Kosten an (bspw. Für Reparaturen, Abschreibungen usw.). Dieser Betrag ist unabhängig von der hergestellten Menge immer gleich (Fixkosten)</w:t>
            </w:r>
          </w:p>
          <w:tbl>
            <w:tblPr>
              <w:tblW w:w="0" w:type="auto"/>
              <w:tblInd w:w="317" w:type="dxa"/>
              <w:tblBorders>
                <w:top w:val="single" w:sz="4" w:space="0" w:color="auto"/>
                <w:left w:val="single" w:sz="4" w:space="0" w:color="auto"/>
                <w:bottom w:val="single" w:sz="4" w:space="0" w:color="auto"/>
                <w:right w:val="single" w:sz="4" w:space="0" w:color="auto"/>
              </w:tblBorders>
              <w:tblLook w:val="0000" w:firstRow="0" w:lastRow="0" w:firstColumn="0" w:lastColumn="0" w:noHBand="0" w:noVBand="0"/>
            </w:tblPr>
            <w:tblGrid>
              <w:gridCol w:w="1067"/>
              <w:gridCol w:w="1759"/>
              <w:gridCol w:w="2365"/>
              <w:gridCol w:w="2228"/>
              <w:gridCol w:w="2124"/>
            </w:tblGrid>
            <w:tr w:rsidR="009B278B" w:rsidRPr="00817A2A" w14:paraId="67FFC075" w14:textId="77777777" w:rsidTr="00506DDF">
              <w:trPr>
                <w:trHeight w:val="170"/>
              </w:trPr>
              <w:tc>
                <w:tcPr>
                  <w:tcW w:w="1066" w:type="dxa"/>
                  <w:tcBorders>
                    <w:top w:val="single" w:sz="4" w:space="0" w:color="auto"/>
                    <w:left w:val="single" w:sz="4" w:space="0" w:color="auto"/>
                    <w:bottom w:val="single" w:sz="4" w:space="0" w:color="auto"/>
                    <w:right w:val="single" w:sz="4" w:space="0" w:color="auto"/>
                  </w:tcBorders>
                </w:tcPr>
                <w:p w14:paraId="454825DD" w14:textId="77777777" w:rsidR="009B278B" w:rsidRPr="00817A2A" w:rsidRDefault="009B278B" w:rsidP="00506DDF">
                  <w:pPr>
                    <w:pStyle w:val="Kopfzeile"/>
                    <w:tabs>
                      <w:tab w:val="left" w:pos="0"/>
                    </w:tabs>
                    <w:jc w:val="center"/>
                    <w:rPr>
                      <w:rFonts w:cs="Arial"/>
                      <w:b/>
                      <w:bCs/>
                      <w:sz w:val="20"/>
                      <w:szCs w:val="20"/>
                    </w:rPr>
                  </w:pPr>
                </w:p>
              </w:tc>
              <w:tc>
                <w:tcPr>
                  <w:tcW w:w="1066" w:type="dxa"/>
                  <w:tcBorders>
                    <w:top w:val="single" w:sz="4" w:space="0" w:color="auto"/>
                    <w:left w:val="single" w:sz="4" w:space="0" w:color="auto"/>
                    <w:bottom w:val="single" w:sz="4" w:space="0" w:color="auto"/>
                    <w:right w:val="single" w:sz="4" w:space="0" w:color="auto"/>
                  </w:tcBorders>
                </w:tcPr>
                <w:p w14:paraId="7BE16839" w14:textId="77777777" w:rsidR="009B278B" w:rsidRPr="00817A2A" w:rsidRDefault="009B278B" w:rsidP="00506DDF">
                  <w:pPr>
                    <w:jc w:val="center"/>
                    <w:rPr>
                      <w:rFonts w:cs="Arial"/>
                      <w:b/>
                      <w:bCs/>
                      <w:sz w:val="20"/>
                      <w:szCs w:val="20"/>
                    </w:rPr>
                  </w:pPr>
                  <w:r w:rsidRPr="00817A2A">
                    <w:rPr>
                      <w:rFonts w:cs="Arial"/>
                      <w:b/>
                      <w:bCs/>
                      <w:sz w:val="20"/>
                      <w:szCs w:val="20"/>
                    </w:rPr>
                    <w:t>Fremdbezug</w:t>
                  </w:r>
                </w:p>
              </w:tc>
              <w:tc>
                <w:tcPr>
                  <w:tcW w:w="1066" w:type="dxa"/>
                  <w:gridSpan w:val="3"/>
                  <w:tcBorders>
                    <w:top w:val="single" w:sz="4" w:space="0" w:color="auto"/>
                    <w:left w:val="single" w:sz="4" w:space="0" w:color="auto"/>
                    <w:bottom w:val="single" w:sz="4" w:space="0" w:color="auto"/>
                    <w:right w:val="single" w:sz="4" w:space="0" w:color="auto"/>
                  </w:tcBorders>
                </w:tcPr>
                <w:p w14:paraId="116843DA" w14:textId="77777777" w:rsidR="009B278B" w:rsidRPr="00817A2A" w:rsidRDefault="009B278B" w:rsidP="00506DDF">
                  <w:pPr>
                    <w:jc w:val="center"/>
                    <w:rPr>
                      <w:rFonts w:cs="Arial"/>
                      <w:b/>
                      <w:bCs/>
                      <w:sz w:val="20"/>
                      <w:szCs w:val="20"/>
                    </w:rPr>
                  </w:pPr>
                  <w:r w:rsidRPr="00817A2A">
                    <w:rPr>
                      <w:rFonts w:cs="Arial"/>
                      <w:b/>
                      <w:bCs/>
                      <w:sz w:val="20"/>
                      <w:szCs w:val="20"/>
                    </w:rPr>
                    <w:t>Eigenfertigung</w:t>
                  </w:r>
                </w:p>
              </w:tc>
            </w:tr>
            <w:tr w:rsidR="009B278B" w:rsidRPr="00F07A8C" w14:paraId="456F9C49" w14:textId="77777777" w:rsidTr="00506DDF">
              <w:trPr>
                <w:trHeight w:val="627"/>
              </w:trPr>
              <w:tc>
                <w:tcPr>
                  <w:tcW w:w="1067" w:type="dxa"/>
                  <w:tcBorders>
                    <w:top w:val="single" w:sz="4" w:space="0" w:color="auto"/>
                    <w:left w:val="single" w:sz="4" w:space="0" w:color="auto"/>
                    <w:bottom w:val="single" w:sz="4" w:space="0" w:color="auto"/>
                    <w:right w:val="single" w:sz="4" w:space="0" w:color="auto"/>
                  </w:tcBorders>
                </w:tcPr>
                <w:p w14:paraId="59874688" w14:textId="77777777" w:rsidR="009B278B" w:rsidRPr="00F07A8C" w:rsidRDefault="009B278B" w:rsidP="00506DDF">
                  <w:pPr>
                    <w:jc w:val="center"/>
                    <w:rPr>
                      <w:rFonts w:cs="Arial"/>
                      <w:bCs/>
                      <w:sz w:val="20"/>
                      <w:szCs w:val="20"/>
                    </w:rPr>
                  </w:pPr>
                  <w:r w:rsidRPr="00F07A8C">
                    <w:rPr>
                      <w:rFonts w:cs="Arial"/>
                      <w:bCs/>
                      <w:sz w:val="20"/>
                      <w:szCs w:val="20"/>
                    </w:rPr>
                    <w:t xml:space="preserve">Anzahl der </w:t>
                  </w:r>
                  <w:proofErr w:type="spellStart"/>
                  <w:r w:rsidRPr="00F07A8C">
                    <w:rPr>
                      <w:rFonts w:cs="Arial"/>
                      <w:bCs/>
                      <w:sz w:val="20"/>
                      <w:szCs w:val="20"/>
                    </w:rPr>
                    <w:t>Beamer</w:t>
                  </w:r>
                  <w:proofErr w:type="spellEnd"/>
                </w:p>
              </w:tc>
              <w:tc>
                <w:tcPr>
                  <w:tcW w:w="1759" w:type="dxa"/>
                  <w:tcBorders>
                    <w:top w:val="single" w:sz="4" w:space="0" w:color="auto"/>
                    <w:left w:val="single" w:sz="4" w:space="0" w:color="auto"/>
                    <w:bottom w:val="single" w:sz="4" w:space="0" w:color="auto"/>
                    <w:right w:val="single" w:sz="4" w:space="0" w:color="auto"/>
                  </w:tcBorders>
                </w:tcPr>
                <w:p w14:paraId="35A9BD2D" w14:textId="77777777" w:rsidR="009B278B" w:rsidRPr="00F07A8C" w:rsidRDefault="009B278B" w:rsidP="00506DDF">
                  <w:pPr>
                    <w:jc w:val="center"/>
                    <w:rPr>
                      <w:rFonts w:cs="Arial"/>
                      <w:bCs/>
                      <w:sz w:val="20"/>
                      <w:szCs w:val="20"/>
                    </w:rPr>
                  </w:pPr>
                  <w:r w:rsidRPr="00F07A8C">
                    <w:rPr>
                      <w:rFonts w:cs="Arial"/>
                      <w:bCs/>
                      <w:sz w:val="20"/>
                      <w:szCs w:val="20"/>
                    </w:rPr>
                    <w:t>Kosten bei Fremdbezug</w:t>
                  </w:r>
                </w:p>
              </w:tc>
              <w:tc>
                <w:tcPr>
                  <w:tcW w:w="2365" w:type="dxa"/>
                  <w:tcBorders>
                    <w:top w:val="single" w:sz="4" w:space="0" w:color="auto"/>
                    <w:left w:val="single" w:sz="4" w:space="0" w:color="auto"/>
                    <w:bottom w:val="single" w:sz="4" w:space="0" w:color="auto"/>
                    <w:right w:val="single" w:sz="4" w:space="0" w:color="auto"/>
                  </w:tcBorders>
                </w:tcPr>
                <w:p w14:paraId="4BCB4528" w14:textId="77777777" w:rsidR="009B278B" w:rsidRPr="00F07A8C" w:rsidRDefault="009B278B" w:rsidP="00506DDF">
                  <w:pPr>
                    <w:jc w:val="center"/>
                    <w:rPr>
                      <w:rFonts w:cs="Arial"/>
                      <w:bCs/>
                      <w:sz w:val="20"/>
                      <w:szCs w:val="20"/>
                    </w:rPr>
                  </w:pPr>
                  <w:r w:rsidRPr="00F07A8C">
                    <w:rPr>
                      <w:rFonts w:cs="Arial"/>
                      <w:bCs/>
                      <w:sz w:val="20"/>
                      <w:szCs w:val="20"/>
                    </w:rPr>
                    <w:t>Von der Produktionsmenge abhängige Kosten</w:t>
                  </w:r>
                </w:p>
              </w:tc>
              <w:tc>
                <w:tcPr>
                  <w:tcW w:w="2228" w:type="dxa"/>
                  <w:tcBorders>
                    <w:top w:val="single" w:sz="4" w:space="0" w:color="auto"/>
                    <w:left w:val="single" w:sz="4" w:space="0" w:color="auto"/>
                    <w:bottom w:val="single" w:sz="4" w:space="0" w:color="auto"/>
                    <w:right w:val="single" w:sz="4" w:space="0" w:color="auto"/>
                  </w:tcBorders>
                </w:tcPr>
                <w:p w14:paraId="5028F941" w14:textId="77777777" w:rsidR="009B278B" w:rsidRPr="00F07A8C" w:rsidRDefault="009B278B" w:rsidP="00506DDF">
                  <w:pPr>
                    <w:jc w:val="center"/>
                    <w:rPr>
                      <w:rFonts w:cs="Arial"/>
                      <w:bCs/>
                      <w:sz w:val="20"/>
                      <w:szCs w:val="20"/>
                    </w:rPr>
                  </w:pPr>
                  <w:r w:rsidRPr="00F07A8C">
                    <w:rPr>
                      <w:rFonts w:cs="Arial"/>
                      <w:bCs/>
                      <w:sz w:val="20"/>
                      <w:szCs w:val="20"/>
                    </w:rPr>
                    <w:t>Von der Produktionsmenge unabhängige Kosten</w:t>
                  </w:r>
                </w:p>
              </w:tc>
              <w:tc>
                <w:tcPr>
                  <w:tcW w:w="2124" w:type="dxa"/>
                  <w:tcBorders>
                    <w:top w:val="single" w:sz="4" w:space="0" w:color="auto"/>
                    <w:left w:val="single" w:sz="4" w:space="0" w:color="auto"/>
                    <w:bottom w:val="single" w:sz="4" w:space="0" w:color="auto"/>
                    <w:right w:val="single" w:sz="4" w:space="0" w:color="auto"/>
                  </w:tcBorders>
                </w:tcPr>
                <w:p w14:paraId="4EEF17C4" w14:textId="77777777" w:rsidR="009B278B" w:rsidRPr="00F07A8C" w:rsidRDefault="009B278B" w:rsidP="00506DDF">
                  <w:pPr>
                    <w:jc w:val="center"/>
                    <w:rPr>
                      <w:rFonts w:cs="Arial"/>
                      <w:bCs/>
                      <w:sz w:val="20"/>
                      <w:szCs w:val="20"/>
                    </w:rPr>
                  </w:pPr>
                  <w:r w:rsidRPr="00F07A8C">
                    <w:rPr>
                      <w:rFonts w:cs="Arial"/>
                      <w:bCs/>
                      <w:sz w:val="20"/>
                      <w:szCs w:val="20"/>
                    </w:rPr>
                    <w:t>Gesamtkosten bei Eigenfertigung</w:t>
                  </w:r>
                </w:p>
              </w:tc>
            </w:tr>
            <w:tr w:rsidR="009B278B" w:rsidRPr="00F07A8C" w14:paraId="2CA2FE50"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65CB6D71" w14:textId="77777777" w:rsidR="009B278B" w:rsidRPr="00F07A8C" w:rsidRDefault="009B278B" w:rsidP="00506DDF">
                  <w:pPr>
                    <w:jc w:val="center"/>
                    <w:rPr>
                      <w:rFonts w:cs="Arial"/>
                      <w:sz w:val="20"/>
                      <w:szCs w:val="20"/>
                    </w:rPr>
                  </w:pPr>
                  <w:r w:rsidRPr="00F07A8C">
                    <w:rPr>
                      <w:rFonts w:cs="Arial"/>
                      <w:sz w:val="20"/>
                      <w:szCs w:val="20"/>
                    </w:rPr>
                    <w:t>1.000</w:t>
                  </w:r>
                </w:p>
              </w:tc>
              <w:tc>
                <w:tcPr>
                  <w:tcW w:w="1759" w:type="dxa"/>
                  <w:tcBorders>
                    <w:top w:val="single" w:sz="4" w:space="0" w:color="auto"/>
                    <w:left w:val="single" w:sz="4" w:space="0" w:color="auto"/>
                    <w:bottom w:val="single" w:sz="4" w:space="0" w:color="auto"/>
                    <w:right w:val="single" w:sz="4" w:space="0" w:color="auto"/>
                  </w:tcBorders>
                </w:tcPr>
                <w:p w14:paraId="4832687C"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50DF2E1E"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1CF92345"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1CCAD6E6" w14:textId="77777777" w:rsidR="009B278B" w:rsidRPr="00F07A8C" w:rsidRDefault="009B278B" w:rsidP="00506DDF">
                  <w:pPr>
                    <w:jc w:val="both"/>
                    <w:rPr>
                      <w:rFonts w:cs="Arial"/>
                      <w:sz w:val="20"/>
                      <w:szCs w:val="20"/>
                    </w:rPr>
                  </w:pPr>
                </w:p>
              </w:tc>
            </w:tr>
            <w:tr w:rsidR="009B278B" w:rsidRPr="00F07A8C" w14:paraId="64B1EE30"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040304DB" w14:textId="77777777" w:rsidR="009B278B" w:rsidRPr="00F07A8C" w:rsidRDefault="009B278B" w:rsidP="00506DDF">
                  <w:pPr>
                    <w:jc w:val="center"/>
                    <w:rPr>
                      <w:rFonts w:cs="Arial"/>
                      <w:sz w:val="20"/>
                      <w:szCs w:val="20"/>
                    </w:rPr>
                  </w:pPr>
                  <w:r w:rsidRPr="00F07A8C">
                    <w:rPr>
                      <w:rFonts w:cs="Arial"/>
                      <w:sz w:val="20"/>
                      <w:szCs w:val="20"/>
                    </w:rPr>
                    <w:t>2.000</w:t>
                  </w:r>
                </w:p>
              </w:tc>
              <w:tc>
                <w:tcPr>
                  <w:tcW w:w="1759" w:type="dxa"/>
                  <w:tcBorders>
                    <w:top w:val="single" w:sz="4" w:space="0" w:color="auto"/>
                    <w:left w:val="single" w:sz="4" w:space="0" w:color="auto"/>
                    <w:bottom w:val="single" w:sz="4" w:space="0" w:color="auto"/>
                    <w:right w:val="single" w:sz="4" w:space="0" w:color="auto"/>
                  </w:tcBorders>
                </w:tcPr>
                <w:p w14:paraId="02DDE51C"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15AB0258"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5C85B306"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1031E1D9" w14:textId="77777777" w:rsidR="009B278B" w:rsidRPr="00F07A8C" w:rsidRDefault="009B278B" w:rsidP="00506DDF">
                  <w:pPr>
                    <w:jc w:val="both"/>
                    <w:rPr>
                      <w:rFonts w:cs="Arial"/>
                      <w:sz w:val="20"/>
                      <w:szCs w:val="20"/>
                    </w:rPr>
                  </w:pPr>
                </w:p>
              </w:tc>
            </w:tr>
            <w:tr w:rsidR="009B278B" w:rsidRPr="00F07A8C" w14:paraId="402255D1" w14:textId="77777777" w:rsidTr="00506DDF">
              <w:trPr>
                <w:trHeight w:val="265"/>
              </w:trPr>
              <w:tc>
                <w:tcPr>
                  <w:tcW w:w="1067" w:type="dxa"/>
                  <w:tcBorders>
                    <w:top w:val="single" w:sz="4" w:space="0" w:color="auto"/>
                    <w:left w:val="single" w:sz="4" w:space="0" w:color="auto"/>
                    <w:bottom w:val="single" w:sz="4" w:space="0" w:color="auto"/>
                    <w:right w:val="single" w:sz="4" w:space="0" w:color="auto"/>
                  </w:tcBorders>
                </w:tcPr>
                <w:p w14:paraId="190B95A9" w14:textId="77777777" w:rsidR="009B278B" w:rsidRPr="00F07A8C" w:rsidRDefault="009B278B" w:rsidP="00506DDF">
                  <w:pPr>
                    <w:jc w:val="center"/>
                    <w:rPr>
                      <w:rFonts w:cs="Arial"/>
                      <w:sz w:val="20"/>
                      <w:szCs w:val="20"/>
                    </w:rPr>
                  </w:pPr>
                  <w:r w:rsidRPr="00F07A8C">
                    <w:rPr>
                      <w:rFonts w:cs="Arial"/>
                      <w:sz w:val="20"/>
                      <w:szCs w:val="20"/>
                    </w:rPr>
                    <w:t>3.000</w:t>
                  </w:r>
                </w:p>
              </w:tc>
              <w:tc>
                <w:tcPr>
                  <w:tcW w:w="1759" w:type="dxa"/>
                  <w:tcBorders>
                    <w:top w:val="single" w:sz="4" w:space="0" w:color="auto"/>
                    <w:left w:val="single" w:sz="4" w:space="0" w:color="auto"/>
                    <w:bottom w:val="single" w:sz="4" w:space="0" w:color="auto"/>
                    <w:right w:val="single" w:sz="4" w:space="0" w:color="auto"/>
                  </w:tcBorders>
                </w:tcPr>
                <w:p w14:paraId="6C792F49"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0017FAE2"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33007137"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33041EE7" w14:textId="77777777" w:rsidR="009B278B" w:rsidRPr="00F07A8C" w:rsidRDefault="009B278B" w:rsidP="00506DDF">
                  <w:pPr>
                    <w:jc w:val="both"/>
                    <w:rPr>
                      <w:rFonts w:cs="Arial"/>
                      <w:sz w:val="20"/>
                      <w:szCs w:val="20"/>
                    </w:rPr>
                  </w:pPr>
                </w:p>
              </w:tc>
            </w:tr>
            <w:tr w:rsidR="009B278B" w:rsidRPr="00F07A8C" w14:paraId="67608AB2"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0042FADC" w14:textId="77777777" w:rsidR="009B278B" w:rsidRPr="00F07A8C" w:rsidRDefault="009B278B" w:rsidP="00506DDF">
                  <w:pPr>
                    <w:jc w:val="center"/>
                    <w:rPr>
                      <w:rFonts w:cs="Arial"/>
                      <w:sz w:val="20"/>
                      <w:szCs w:val="20"/>
                    </w:rPr>
                  </w:pPr>
                  <w:r w:rsidRPr="00F07A8C">
                    <w:rPr>
                      <w:rFonts w:cs="Arial"/>
                      <w:sz w:val="20"/>
                      <w:szCs w:val="20"/>
                    </w:rPr>
                    <w:t>4.000</w:t>
                  </w:r>
                </w:p>
              </w:tc>
              <w:tc>
                <w:tcPr>
                  <w:tcW w:w="1759" w:type="dxa"/>
                  <w:tcBorders>
                    <w:top w:val="single" w:sz="4" w:space="0" w:color="auto"/>
                    <w:left w:val="single" w:sz="4" w:space="0" w:color="auto"/>
                    <w:bottom w:val="single" w:sz="4" w:space="0" w:color="auto"/>
                    <w:right w:val="single" w:sz="4" w:space="0" w:color="auto"/>
                  </w:tcBorders>
                </w:tcPr>
                <w:p w14:paraId="249E8BC9"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71656AE5"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5AC2C95A"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7DB36CC4" w14:textId="77777777" w:rsidR="009B278B" w:rsidRPr="00F07A8C" w:rsidRDefault="009B278B" w:rsidP="00506DDF">
                  <w:pPr>
                    <w:jc w:val="both"/>
                    <w:rPr>
                      <w:rFonts w:cs="Arial"/>
                      <w:sz w:val="20"/>
                      <w:szCs w:val="20"/>
                    </w:rPr>
                  </w:pPr>
                </w:p>
              </w:tc>
            </w:tr>
            <w:tr w:rsidR="009B278B" w:rsidRPr="00F07A8C" w14:paraId="2F19B32E"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7DB5B34A" w14:textId="77777777" w:rsidR="009B278B" w:rsidRPr="00F07A8C" w:rsidRDefault="009B278B" w:rsidP="00506DDF">
                  <w:pPr>
                    <w:jc w:val="center"/>
                    <w:rPr>
                      <w:rFonts w:cs="Arial"/>
                      <w:sz w:val="20"/>
                      <w:szCs w:val="20"/>
                    </w:rPr>
                  </w:pPr>
                  <w:r w:rsidRPr="00F07A8C">
                    <w:rPr>
                      <w:rFonts w:cs="Arial"/>
                      <w:sz w:val="20"/>
                      <w:szCs w:val="20"/>
                    </w:rPr>
                    <w:t>5.000</w:t>
                  </w:r>
                </w:p>
              </w:tc>
              <w:tc>
                <w:tcPr>
                  <w:tcW w:w="1759" w:type="dxa"/>
                  <w:tcBorders>
                    <w:top w:val="single" w:sz="4" w:space="0" w:color="auto"/>
                    <w:left w:val="single" w:sz="4" w:space="0" w:color="auto"/>
                    <w:bottom w:val="single" w:sz="4" w:space="0" w:color="auto"/>
                    <w:right w:val="single" w:sz="4" w:space="0" w:color="auto"/>
                  </w:tcBorders>
                </w:tcPr>
                <w:p w14:paraId="3EAC1BEA"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BB7A790"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7FA42B0E"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5814C014" w14:textId="77777777" w:rsidR="009B278B" w:rsidRPr="00F07A8C" w:rsidRDefault="009B278B" w:rsidP="00506DDF">
                  <w:pPr>
                    <w:jc w:val="both"/>
                    <w:rPr>
                      <w:rFonts w:cs="Arial"/>
                      <w:sz w:val="20"/>
                      <w:szCs w:val="20"/>
                    </w:rPr>
                  </w:pPr>
                </w:p>
              </w:tc>
            </w:tr>
            <w:tr w:rsidR="009B278B" w:rsidRPr="00F07A8C" w14:paraId="70F521A1"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07FBC57B" w14:textId="77777777" w:rsidR="009B278B" w:rsidRPr="00F07A8C" w:rsidRDefault="009B278B" w:rsidP="00506DDF">
                  <w:pPr>
                    <w:jc w:val="center"/>
                    <w:rPr>
                      <w:rFonts w:cs="Arial"/>
                      <w:sz w:val="20"/>
                      <w:szCs w:val="20"/>
                    </w:rPr>
                  </w:pPr>
                  <w:r w:rsidRPr="00F07A8C">
                    <w:rPr>
                      <w:rFonts w:cs="Arial"/>
                      <w:sz w:val="20"/>
                      <w:szCs w:val="20"/>
                    </w:rPr>
                    <w:t>6.000</w:t>
                  </w:r>
                </w:p>
              </w:tc>
              <w:tc>
                <w:tcPr>
                  <w:tcW w:w="1759" w:type="dxa"/>
                  <w:tcBorders>
                    <w:top w:val="single" w:sz="4" w:space="0" w:color="auto"/>
                    <w:left w:val="single" w:sz="4" w:space="0" w:color="auto"/>
                    <w:bottom w:val="single" w:sz="4" w:space="0" w:color="auto"/>
                    <w:right w:val="single" w:sz="4" w:space="0" w:color="auto"/>
                  </w:tcBorders>
                </w:tcPr>
                <w:p w14:paraId="60D3A406"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324857B1"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1C58EF27"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1ADB7A72" w14:textId="77777777" w:rsidR="009B278B" w:rsidRPr="00F07A8C" w:rsidRDefault="009B278B" w:rsidP="00506DDF">
                  <w:pPr>
                    <w:jc w:val="both"/>
                    <w:rPr>
                      <w:rFonts w:cs="Arial"/>
                      <w:sz w:val="20"/>
                      <w:szCs w:val="20"/>
                    </w:rPr>
                  </w:pPr>
                </w:p>
              </w:tc>
            </w:tr>
            <w:tr w:rsidR="009B278B" w:rsidRPr="00F07A8C" w14:paraId="475B766A" w14:textId="77777777" w:rsidTr="00506DDF">
              <w:trPr>
                <w:trHeight w:val="265"/>
              </w:trPr>
              <w:tc>
                <w:tcPr>
                  <w:tcW w:w="1067" w:type="dxa"/>
                  <w:tcBorders>
                    <w:top w:val="single" w:sz="4" w:space="0" w:color="auto"/>
                    <w:left w:val="single" w:sz="4" w:space="0" w:color="auto"/>
                    <w:bottom w:val="single" w:sz="4" w:space="0" w:color="auto"/>
                    <w:right w:val="single" w:sz="4" w:space="0" w:color="auto"/>
                  </w:tcBorders>
                </w:tcPr>
                <w:p w14:paraId="071822DD" w14:textId="77777777" w:rsidR="009B278B" w:rsidRPr="00F07A8C" w:rsidRDefault="009B278B" w:rsidP="00506DDF">
                  <w:pPr>
                    <w:jc w:val="center"/>
                    <w:rPr>
                      <w:rFonts w:cs="Arial"/>
                      <w:sz w:val="20"/>
                      <w:szCs w:val="20"/>
                    </w:rPr>
                  </w:pPr>
                  <w:r w:rsidRPr="00F07A8C">
                    <w:rPr>
                      <w:rFonts w:cs="Arial"/>
                      <w:sz w:val="20"/>
                      <w:szCs w:val="20"/>
                    </w:rPr>
                    <w:t>7.000</w:t>
                  </w:r>
                </w:p>
              </w:tc>
              <w:tc>
                <w:tcPr>
                  <w:tcW w:w="1759" w:type="dxa"/>
                  <w:tcBorders>
                    <w:top w:val="single" w:sz="4" w:space="0" w:color="auto"/>
                    <w:left w:val="single" w:sz="4" w:space="0" w:color="auto"/>
                    <w:bottom w:val="single" w:sz="4" w:space="0" w:color="auto"/>
                    <w:right w:val="single" w:sz="4" w:space="0" w:color="auto"/>
                  </w:tcBorders>
                </w:tcPr>
                <w:p w14:paraId="43FE380D"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0AB9144E"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794CB60B"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0EF0CFAA" w14:textId="77777777" w:rsidR="009B278B" w:rsidRPr="00F07A8C" w:rsidRDefault="009B278B" w:rsidP="00506DDF">
                  <w:pPr>
                    <w:jc w:val="both"/>
                    <w:rPr>
                      <w:rFonts w:cs="Arial"/>
                      <w:sz w:val="20"/>
                      <w:szCs w:val="20"/>
                    </w:rPr>
                  </w:pPr>
                </w:p>
              </w:tc>
            </w:tr>
            <w:tr w:rsidR="009B278B" w:rsidRPr="00F07A8C" w14:paraId="011A5BD4"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1ADA8931" w14:textId="77777777" w:rsidR="009B278B" w:rsidRPr="00F07A8C" w:rsidRDefault="009B278B" w:rsidP="00506DDF">
                  <w:pPr>
                    <w:jc w:val="center"/>
                    <w:rPr>
                      <w:rFonts w:cs="Arial"/>
                      <w:sz w:val="20"/>
                      <w:szCs w:val="20"/>
                    </w:rPr>
                  </w:pPr>
                  <w:r w:rsidRPr="00F07A8C">
                    <w:rPr>
                      <w:rFonts w:cs="Arial"/>
                      <w:sz w:val="20"/>
                      <w:szCs w:val="20"/>
                    </w:rPr>
                    <w:t>8.000</w:t>
                  </w:r>
                </w:p>
              </w:tc>
              <w:tc>
                <w:tcPr>
                  <w:tcW w:w="1759" w:type="dxa"/>
                  <w:tcBorders>
                    <w:top w:val="single" w:sz="4" w:space="0" w:color="auto"/>
                    <w:left w:val="single" w:sz="4" w:space="0" w:color="auto"/>
                    <w:bottom w:val="single" w:sz="4" w:space="0" w:color="auto"/>
                    <w:right w:val="single" w:sz="4" w:space="0" w:color="auto"/>
                  </w:tcBorders>
                </w:tcPr>
                <w:p w14:paraId="4CCDD79E"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0FD5B8CB"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151F08E8"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62A578DB" w14:textId="77777777" w:rsidR="009B278B" w:rsidRPr="00F07A8C" w:rsidRDefault="009B278B" w:rsidP="00506DDF">
                  <w:pPr>
                    <w:jc w:val="both"/>
                    <w:rPr>
                      <w:rFonts w:cs="Arial"/>
                      <w:sz w:val="20"/>
                      <w:szCs w:val="20"/>
                    </w:rPr>
                  </w:pPr>
                </w:p>
              </w:tc>
            </w:tr>
            <w:tr w:rsidR="009B278B" w:rsidRPr="00F07A8C" w14:paraId="25C5BEFD" w14:textId="77777777" w:rsidTr="00506DDF">
              <w:trPr>
                <w:trHeight w:val="252"/>
              </w:trPr>
              <w:tc>
                <w:tcPr>
                  <w:tcW w:w="1067" w:type="dxa"/>
                  <w:tcBorders>
                    <w:top w:val="single" w:sz="4" w:space="0" w:color="auto"/>
                    <w:left w:val="single" w:sz="4" w:space="0" w:color="auto"/>
                    <w:bottom w:val="single" w:sz="4" w:space="0" w:color="auto"/>
                    <w:right w:val="single" w:sz="4" w:space="0" w:color="auto"/>
                  </w:tcBorders>
                </w:tcPr>
                <w:p w14:paraId="6B418790" w14:textId="77777777" w:rsidR="009B278B" w:rsidRPr="00F07A8C" w:rsidRDefault="009B278B" w:rsidP="00506DDF">
                  <w:pPr>
                    <w:jc w:val="center"/>
                    <w:rPr>
                      <w:rFonts w:cs="Arial"/>
                      <w:sz w:val="20"/>
                      <w:szCs w:val="20"/>
                    </w:rPr>
                  </w:pPr>
                  <w:r w:rsidRPr="00F07A8C">
                    <w:rPr>
                      <w:rFonts w:cs="Arial"/>
                      <w:sz w:val="20"/>
                      <w:szCs w:val="20"/>
                    </w:rPr>
                    <w:t>9.000</w:t>
                  </w:r>
                </w:p>
              </w:tc>
              <w:tc>
                <w:tcPr>
                  <w:tcW w:w="1759" w:type="dxa"/>
                  <w:tcBorders>
                    <w:top w:val="single" w:sz="4" w:space="0" w:color="auto"/>
                    <w:left w:val="single" w:sz="4" w:space="0" w:color="auto"/>
                    <w:bottom w:val="single" w:sz="4" w:space="0" w:color="auto"/>
                    <w:right w:val="single" w:sz="4" w:space="0" w:color="auto"/>
                  </w:tcBorders>
                </w:tcPr>
                <w:p w14:paraId="4BFA9E51"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68986A4E"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3A332D38"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585A92FC" w14:textId="77777777" w:rsidR="009B278B" w:rsidRPr="00F07A8C" w:rsidRDefault="009B278B" w:rsidP="00506DDF">
                  <w:pPr>
                    <w:jc w:val="both"/>
                    <w:rPr>
                      <w:rFonts w:cs="Arial"/>
                      <w:sz w:val="20"/>
                      <w:szCs w:val="20"/>
                    </w:rPr>
                  </w:pPr>
                </w:p>
              </w:tc>
            </w:tr>
            <w:tr w:rsidR="009B278B" w:rsidRPr="00F07A8C" w14:paraId="5DE48C95" w14:textId="77777777" w:rsidTr="00506DDF">
              <w:trPr>
                <w:trHeight w:val="249"/>
              </w:trPr>
              <w:tc>
                <w:tcPr>
                  <w:tcW w:w="1067" w:type="dxa"/>
                  <w:tcBorders>
                    <w:top w:val="single" w:sz="4" w:space="0" w:color="auto"/>
                    <w:left w:val="single" w:sz="4" w:space="0" w:color="auto"/>
                    <w:bottom w:val="single" w:sz="4" w:space="0" w:color="auto"/>
                    <w:right w:val="single" w:sz="4" w:space="0" w:color="auto"/>
                  </w:tcBorders>
                </w:tcPr>
                <w:p w14:paraId="2E3CC9E7" w14:textId="77777777" w:rsidR="009B278B" w:rsidRPr="00F07A8C" w:rsidRDefault="009B278B" w:rsidP="00506DDF">
                  <w:pPr>
                    <w:jc w:val="center"/>
                    <w:rPr>
                      <w:rFonts w:cs="Arial"/>
                      <w:sz w:val="20"/>
                      <w:szCs w:val="20"/>
                    </w:rPr>
                  </w:pPr>
                  <w:r w:rsidRPr="00F07A8C">
                    <w:rPr>
                      <w:rFonts w:cs="Arial"/>
                      <w:sz w:val="20"/>
                      <w:szCs w:val="20"/>
                    </w:rPr>
                    <w:t>10.000</w:t>
                  </w:r>
                </w:p>
              </w:tc>
              <w:tc>
                <w:tcPr>
                  <w:tcW w:w="1759" w:type="dxa"/>
                  <w:tcBorders>
                    <w:top w:val="single" w:sz="4" w:space="0" w:color="auto"/>
                    <w:left w:val="single" w:sz="4" w:space="0" w:color="auto"/>
                    <w:bottom w:val="single" w:sz="4" w:space="0" w:color="auto"/>
                    <w:right w:val="single" w:sz="4" w:space="0" w:color="auto"/>
                  </w:tcBorders>
                </w:tcPr>
                <w:p w14:paraId="6D1A5C29" w14:textId="77777777" w:rsidR="009B278B" w:rsidRDefault="009B278B" w:rsidP="00506DDF">
                  <w:pPr>
                    <w:jc w:val="both"/>
                    <w:rPr>
                      <w:rFonts w:cs="Arial"/>
                      <w:sz w:val="20"/>
                      <w:szCs w:val="20"/>
                    </w:rPr>
                  </w:pPr>
                </w:p>
                <w:p w14:paraId="274E8868" w14:textId="77777777" w:rsidR="009B278B" w:rsidRPr="00F07A8C" w:rsidRDefault="009B278B" w:rsidP="00506DDF">
                  <w:pPr>
                    <w:jc w:val="both"/>
                    <w:rPr>
                      <w:rFonts w:cs="Arial"/>
                      <w:sz w:val="20"/>
                      <w:szCs w:val="20"/>
                    </w:rPr>
                  </w:pPr>
                </w:p>
              </w:tc>
              <w:tc>
                <w:tcPr>
                  <w:tcW w:w="2365" w:type="dxa"/>
                  <w:tcBorders>
                    <w:top w:val="single" w:sz="4" w:space="0" w:color="auto"/>
                    <w:left w:val="single" w:sz="4" w:space="0" w:color="auto"/>
                    <w:bottom w:val="single" w:sz="4" w:space="0" w:color="auto"/>
                    <w:right w:val="single" w:sz="4" w:space="0" w:color="auto"/>
                  </w:tcBorders>
                </w:tcPr>
                <w:p w14:paraId="0AD3CCD6" w14:textId="77777777" w:rsidR="009B278B" w:rsidRPr="00F07A8C" w:rsidRDefault="009B278B" w:rsidP="00506DDF">
                  <w:pPr>
                    <w:jc w:val="both"/>
                    <w:rPr>
                      <w:rFonts w:cs="Arial"/>
                      <w:sz w:val="20"/>
                      <w:szCs w:val="20"/>
                    </w:rPr>
                  </w:pPr>
                </w:p>
              </w:tc>
              <w:tc>
                <w:tcPr>
                  <w:tcW w:w="2228" w:type="dxa"/>
                  <w:tcBorders>
                    <w:top w:val="single" w:sz="4" w:space="0" w:color="auto"/>
                    <w:left w:val="single" w:sz="4" w:space="0" w:color="auto"/>
                    <w:bottom w:val="single" w:sz="4" w:space="0" w:color="auto"/>
                    <w:right w:val="single" w:sz="4" w:space="0" w:color="auto"/>
                  </w:tcBorders>
                </w:tcPr>
                <w:p w14:paraId="7A65D30E" w14:textId="77777777" w:rsidR="009B278B" w:rsidRPr="00F07A8C" w:rsidRDefault="009B278B" w:rsidP="00506DDF">
                  <w:pPr>
                    <w:jc w:val="both"/>
                    <w:rPr>
                      <w:rFonts w:cs="Arial"/>
                      <w:sz w:val="20"/>
                      <w:szCs w:val="20"/>
                    </w:rPr>
                  </w:pPr>
                </w:p>
              </w:tc>
              <w:tc>
                <w:tcPr>
                  <w:tcW w:w="2124" w:type="dxa"/>
                  <w:tcBorders>
                    <w:top w:val="single" w:sz="4" w:space="0" w:color="auto"/>
                    <w:left w:val="single" w:sz="4" w:space="0" w:color="auto"/>
                    <w:bottom w:val="single" w:sz="4" w:space="0" w:color="auto"/>
                    <w:right w:val="single" w:sz="4" w:space="0" w:color="auto"/>
                  </w:tcBorders>
                </w:tcPr>
                <w:p w14:paraId="2F5EAB76" w14:textId="77777777" w:rsidR="009B278B" w:rsidRPr="00F07A8C" w:rsidRDefault="009B278B" w:rsidP="00506DDF">
                  <w:pPr>
                    <w:jc w:val="both"/>
                    <w:rPr>
                      <w:rFonts w:cs="Arial"/>
                      <w:sz w:val="20"/>
                      <w:szCs w:val="20"/>
                    </w:rPr>
                  </w:pPr>
                </w:p>
              </w:tc>
            </w:tr>
          </w:tbl>
          <w:p w14:paraId="23F20B3E" w14:textId="77777777" w:rsidR="009B278B" w:rsidRDefault="009B278B" w:rsidP="00506DDF">
            <w:pPr>
              <w:tabs>
                <w:tab w:val="left" w:pos="9815"/>
              </w:tabs>
              <w:ind w:right="459"/>
            </w:pPr>
          </w:p>
        </w:tc>
      </w:tr>
      <w:tr w:rsidR="009B278B" w14:paraId="312A80E4" w14:textId="77777777" w:rsidTr="00506DDF">
        <w:trPr>
          <w:trHeight w:val="517"/>
        </w:trPr>
        <w:tc>
          <w:tcPr>
            <w:tcW w:w="10490" w:type="dxa"/>
            <w:vAlign w:val="center"/>
          </w:tcPr>
          <w:p w14:paraId="5AEF80BC" w14:textId="25E2D7AD" w:rsidR="009B278B" w:rsidRPr="001A29A0" w:rsidRDefault="00647178" w:rsidP="00506DDF">
            <w:pPr>
              <w:pStyle w:val="Listenabsatz"/>
              <w:spacing w:after="0" w:line="240" w:lineRule="auto"/>
              <w:ind w:left="175" w:right="176"/>
              <w:rPr>
                <w:rFonts w:cs="Arial"/>
              </w:rPr>
            </w:pPr>
            <w:r>
              <w:rPr>
                <w:rFonts w:cs="Arial"/>
                <w:b/>
              </w:rPr>
              <w:t>Entscheidungssatz</w:t>
            </w:r>
            <w:r>
              <w:rPr>
                <w:rFonts w:cs="Arial"/>
              </w:rPr>
              <w:t>: _</w:t>
            </w:r>
            <w:r w:rsidR="009B278B">
              <w:rPr>
                <w:rFonts w:cs="Arial"/>
              </w:rPr>
              <w:t>_________________________________________________________</w:t>
            </w:r>
          </w:p>
        </w:tc>
      </w:tr>
    </w:tbl>
    <w:p w14:paraId="469F8770" w14:textId="77777777" w:rsidR="009B278B" w:rsidRDefault="009B278B">
      <w:pPr>
        <w:spacing w:after="0" w:line="240" w:lineRule="auto"/>
        <w:rPr>
          <w:rFonts w:eastAsia="Times New Roman" w:cs="Arial"/>
          <w:noProof/>
          <w:szCs w:val="24"/>
          <w:lang w:eastAsia="de-DE"/>
        </w:rPr>
      </w:pPr>
      <w:r>
        <w:rPr>
          <w:rFonts w:eastAsia="Times New Roman" w:cs="Arial"/>
          <w:noProof/>
          <w:szCs w:val="24"/>
          <w:lang w:eastAsia="de-DE"/>
        </w:rPr>
        <w:br w:type="page"/>
      </w:r>
    </w:p>
    <w:p w14:paraId="2809F651" w14:textId="77777777" w:rsidR="00CA494A" w:rsidRPr="00CA494A" w:rsidRDefault="006625E0" w:rsidP="00DE4C6C">
      <w:pPr>
        <w:spacing w:before="360" w:after="120"/>
        <w:rPr>
          <w:b/>
          <w:color w:val="004F86"/>
          <w:sz w:val="28"/>
          <w:szCs w:val="28"/>
        </w:rPr>
      </w:pPr>
      <w:r>
        <w:rPr>
          <w:b/>
          <w:color w:val="004F86"/>
          <w:sz w:val="28"/>
          <w:szCs w:val="28"/>
        </w:rPr>
        <w:lastRenderedPageBreak/>
        <w:t xml:space="preserve">Lösungen zum Arbeitsauftrag der </w:t>
      </w:r>
      <w:r w:rsidR="008A4382">
        <w:rPr>
          <w:b/>
          <w:color w:val="004F86"/>
          <w:sz w:val="28"/>
          <w:szCs w:val="28"/>
        </w:rPr>
        <w:t>Ausgangssituation</w:t>
      </w:r>
    </w:p>
    <w:p w14:paraId="213B411E" w14:textId="11E2A1C4" w:rsidR="008A4382" w:rsidRPr="008E3A0F" w:rsidRDefault="008A4382" w:rsidP="008A4382">
      <w:pPr>
        <w:rPr>
          <w:b/>
          <w:sz w:val="24"/>
          <w:szCs w:val="24"/>
        </w:rPr>
      </w:pPr>
      <w:r w:rsidRPr="008E3A0F">
        <w:rPr>
          <w:b/>
          <w:sz w:val="24"/>
          <w:szCs w:val="24"/>
        </w:rPr>
        <w:t>Charakterisierung/ Unternehmensphilosophie</w:t>
      </w:r>
      <w:r w:rsidR="004C6782">
        <w:rPr>
          <w:b/>
          <w:sz w:val="24"/>
          <w:szCs w:val="24"/>
        </w:rPr>
        <w:t>:</w:t>
      </w:r>
    </w:p>
    <w:p w14:paraId="793DDE82" w14:textId="77777777" w:rsidR="008A4382" w:rsidRPr="008E3A0F" w:rsidRDefault="008A4382" w:rsidP="004C6667">
      <w:pPr>
        <w:pStyle w:val="Listenabsatz"/>
        <w:numPr>
          <w:ilvl w:val="0"/>
          <w:numId w:val="5"/>
        </w:numPr>
        <w:rPr>
          <w:sz w:val="24"/>
          <w:szCs w:val="24"/>
        </w:rPr>
      </w:pPr>
      <w:r w:rsidRPr="008E3A0F">
        <w:rPr>
          <w:sz w:val="24"/>
          <w:szCs w:val="24"/>
        </w:rPr>
        <w:t>Innovative Produkte</w:t>
      </w:r>
    </w:p>
    <w:p w14:paraId="558E0D6C" w14:textId="77777777" w:rsidR="008A4382" w:rsidRPr="008E3A0F" w:rsidRDefault="008A4382" w:rsidP="008A4382">
      <w:pPr>
        <w:pStyle w:val="Listenabsatz"/>
        <w:rPr>
          <w:sz w:val="24"/>
          <w:szCs w:val="24"/>
        </w:rPr>
      </w:pPr>
    </w:p>
    <w:p w14:paraId="45A5CD2A" w14:textId="77777777" w:rsidR="008A4382" w:rsidRPr="008E3A0F" w:rsidRDefault="008A4382" w:rsidP="004C6667">
      <w:pPr>
        <w:pStyle w:val="Listenabsatz"/>
        <w:numPr>
          <w:ilvl w:val="0"/>
          <w:numId w:val="5"/>
        </w:numPr>
        <w:rPr>
          <w:sz w:val="24"/>
          <w:szCs w:val="24"/>
        </w:rPr>
      </w:pPr>
      <w:r w:rsidRPr="008E3A0F">
        <w:rPr>
          <w:sz w:val="24"/>
          <w:szCs w:val="24"/>
        </w:rPr>
        <w:t>Kreatives, hochwertiges Design</w:t>
      </w:r>
    </w:p>
    <w:p w14:paraId="04BC9170" w14:textId="77777777" w:rsidR="008A4382" w:rsidRPr="008E3A0F" w:rsidRDefault="008A4382" w:rsidP="008A4382">
      <w:pPr>
        <w:pStyle w:val="Listenabsatz"/>
        <w:rPr>
          <w:sz w:val="24"/>
          <w:szCs w:val="24"/>
        </w:rPr>
      </w:pPr>
    </w:p>
    <w:p w14:paraId="51242C9C" w14:textId="77777777" w:rsidR="008A4382" w:rsidRPr="008E3A0F" w:rsidRDefault="008A4382" w:rsidP="004C6667">
      <w:pPr>
        <w:pStyle w:val="Listenabsatz"/>
        <w:numPr>
          <w:ilvl w:val="0"/>
          <w:numId w:val="5"/>
        </w:numPr>
        <w:rPr>
          <w:sz w:val="24"/>
          <w:szCs w:val="24"/>
        </w:rPr>
      </w:pPr>
      <w:r w:rsidRPr="008E3A0F">
        <w:rPr>
          <w:sz w:val="24"/>
          <w:szCs w:val="24"/>
        </w:rPr>
        <w:t>Nachhaltige Produktion (soziale und ökologische Aspekte werden berücksichtigt)</w:t>
      </w:r>
    </w:p>
    <w:p w14:paraId="73D03BFA" w14:textId="77777777" w:rsidR="008A4382" w:rsidRPr="008E3A0F" w:rsidRDefault="008A4382" w:rsidP="008A4382">
      <w:pPr>
        <w:pStyle w:val="Listenabsatz"/>
        <w:rPr>
          <w:sz w:val="24"/>
          <w:szCs w:val="24"/>
        </w:rPr>
      </w:pPr>
    </w:p>
    <w:p w14:paraId="1699E7D3" w14:textId="77777777" w:rsidR="008A4382" w:rsidRPr="008E3A0F" w:rsidRDefault="008A4382" w:rsidP="004C6667">
      <w:pPr>
        <w:pStyle w:val="Listenabsatz"/>
        <w:numPr>
          <w:ilvl w:val="0"/>
          <w:numId w:val="5"/>
        </w:numPr>
        <w:rPr>
          <w:sz w:val="24"/>
          <w:szCs w:val="24"/>
        </w:rPr>
      </w:pPr>
      <w:r w:rsidRPr="008E3A0F">
        <w:rPr>
          <w:sz w:val="24"/>
          <w:szCs w:val="24"/>
        </w:rPr>
        <w:t>Zielgruppe (16-50)</w:t>
      </w:r>
    </w:p>
    <w:p w14:paraId="295F42D3" w14:textId="77777777" w:rsidR="008A4382" w:rsidRPr="008E3A0F" w:rsidRDefault="008A4382" w:rsidP="008A4382">
      <w:pPr>
        <w:pStyle w:val="Listenabsatz"/>
        <w:rPr>
          <w:sz w:val="24"/>
          <w:szCs w:val="24"/>
        </w:rPr>
      </w:pPr>
    </w:p>
    <w:p w14:paraId="469362D5" w14:textId="77777777" w:rsidR="008A4382" w:rsidRPr="008E3A0F" w:rsidRDefault="008A4382" w:rsidP="004C6667">
      <w:pPr>
        <w:pStyle w:val="Listenabsatz"/>
        <w:numPr>
          <w:ilvl w:val="0"/>
          <w:numId w:val="5"/>
        </w:numPr>
        <w:rPr>
          <w:sz w:val="24"/>
          <w:szCs w:val="24"/>
        </w:rPr>
      </w:pPr>
      <w:r w:rsidRPr="008E3A0F">
        <w:rPr>
          <w:sz w:val="24"/>
          <w:szCs w:val="24"/>
        </w:rPr>
        <w:t>Made in Germany</w:t>
      </w:r>
    </w:p>
    <w:p w14:paraId="1F43587A" w14:textId="77777777" w:rsidR="008A4382" w:rsidRPr="008E3A0F" w:rsidRDefault="008A4382" w:rsidP="008A4382">
      <w:pPr>
        <w:pStyle w:val="Listenabsatz"/>
        <w:rPr>
          <w:sz w:val="24"/>
          <w:szCs w:val="24"/>
        </w:rPr>
      </w:pPr>
    </w:p>
    <w:p w14:paraId="75A604A7" w14:textId="77777777" w:rsidR="008A4382" w:rsidRPr="008E3A0F" w:rsidRDefault="008A4382" w:rsidP="004C6667">
      <w:pPr>
        <w:pStyle w:val="Listenabsatz"/>
        <w:numPr>
          <w:ilvl w:val="0"/>
          <w:numId w:val="5"/>
        </w:numPr>
        <w:rPr>
          <w:sz w:val="24"/>
          <w:szCs w:val="24"/>
        </w:rPr>
      </w:pPr>
      <w:r w:rsidRPr="008E3A0F">
        <w:rPr>
          <w:sz w:val="24"/>
          <w:szCs w:val="24"/>
        </w:rPr>
        <w:t>Steigende Rentabilität</w:t>
      </w:r>
    </w:p>
    <w:p w14:paraId="7D0D6DAE" w14:textId="77777777" w:rsidR="008A4382" w:rsidRPr="008E3A0F" w:rsidRDefault="008A4382" w:rsidP="008A4382">
      <w:pPr>
        <w:pStyle w:val="Listenabsatz"/>
        <w:rPr>
          <w:sz w:val="24"/>
          <w:szCs w:val="24"/>
        </w:rPr>
      </w:pPr>
    </w:p>
    <w:p w14:paraId="0735A586" w14:textId="77777777" w:rsidR="008A4382" w:rsidRPr="008E3A0F" w:rsidRDefault="008A4382" w:rsidP="004C6667">
      <w:pPr>
        <w:pStyle w:val="Listenabsatz"/>
        <w:numPr>
          <w:ilvl w:val="0"/>
          <w:numId w:val="5"/>
        </w:numPr>
        <w:rPr>
          <w:sz w:val="24"/>
          <w:szCs w:val="24"/>
        </w:rPr>
      </w:pPr>
      <w:r w:rsidRPr="008E3A0F">
        <w:rPr>
          <w:sz w:val="24"/>
          <w:szCs w:val="24"/>
        </w:rPr>
        <w:t>Schulden aus Anfangsjahren</w:t>
      </w:r>
    </w:p>
    <w:p w14:paraId="301BBC27" w14:textId="77777777" w:rsidR="008A4382" w:rsidRPr="008E3A0F" w:rsidRDefault="008A4382" w:rsidP="008A4382">
      <w:pPr>
        <w:pStyle w:val="Listenabsatz"/>
        <w:rPr>
          <w:sz w:val="24"/>
          <w:szCs w:val="24"/>
        </w:rPr>
      </w:pPr>
    </w:p>
    <w:p w14:paraId="330E0008" w14:textId="77777777" w:rsidR="008A4382" w:rsidRPr="008E3A0F" w:rsidRDefault="008A4382" w:rsidP="004C6667">
      <w:pPr>
        <w:pStyle w:val="Listenabsatz"/>
        <w:numPr>
          <w:ilvl w:val="0"/>
          <w:numId w:val="5"/>
        </w:numPr>
        <w:rPr>
          <w:sz w:val="24"/>
          <w:szCs w:val="24"/>
        </w:rPr>
      </w:pPr>
      <w:r w:rsidRPr="008E3A0F">
        <w:rPr>
          <w:sz w:val="24"/>
          <w:szCs w:val="24"/>
        </w:rPr>
        <w:t>Kleiner Kapitalstock</w:t>
      </w:r>
    </w:p>
    <w:p w14:paraId="3B2400E8" w14:textId="77777777" w:rsidR="008A4382" w:rsidRPr="008E3A0F" w:rsidRDefault="008A4382" w:rsidP="008A4382">
      <w:pPr>
        <w:pStyle w:val="Listenabsatz"/>
        <w:rPr>
          <w:sz w:val="24"/>
          <w:szCs w:val="24"/>
        </w:rPr>
      </w:pPr>
    </w:p>
    <w:p w14:paraId="142A335F" w14:textId="77777777" w:rsidR="004C6667" w:rsidRPr="008E3A0F" w:rsidRDefault="004C6667" w:rsidP="00E975CE">
      <w:pPr>
        <w:widowControl w:val="0"/>
        <w:tabs>
          <w:tab w:val="left" w:pos="284"/>
        </w:tabs>
        <w:spacing w:before="120" w:after="120" w:line="240" w:lineRule="atLeast"/>
        <w:rPr>
          <w:b/>
          <w:sz w:val="24"/>
          <w:szCs w:val="24"/>
        </w:rPr>
      </w:pPr>
      <w:r w:rsidRPr="008E3A0F">
        <w:rPr>
          <w:b/>
          <w:sz w:val="24"/>
          <w:szCs w:val="24"/>
        </w:rPr>
        <w:t>Anmerkung</w:t>
      </w:r>
      <w:r w:rsidR="004C6782">
        <w:rPr>
          <w:b/>
          <w:sz w:val="24"/>
          <w:szCs w:val="24"/>
        </w:rPr>
        <w:t>:</w:t>
      </w:r>
    </w:p>
    <w:p w14:paraId="32018334" w14:textId="3E64A988" w:rsidR="00E660A0" w:rsidRPr="008E3A0F" w:rsidRDefault="000C537E" w:rsidP="00E975CE">
      <w:pPr>
        <w:widowControl w:val="0"/>
        <w:tabs>
          <w:tab w:val="left" w:pos="284"/>
        </w:tabs>
        <w:spacing w:before="120" w:after="120" w:line="240" w:lineRule="atLeast"/>
        <w:rPr>
          <w:sz w:val="24"/>
          <w:szCs w:val="24"/>
        </w:rPr>
        <w:sectPr w:rsidR="00E660A0" w:rsidRPr="008E3A0F" w:rsidSect="008E3A0F">
          <w:pgSz w:w="11906" w:h="16838"/>
          <w:pgMar w:top="1417" w:right="1133" w:bottom="1134" w:left="1417" w:header="1701" w:footer="283" w:gutter="0"/>
          <w:cols w:space="708"/>
          <w:docGrid w:linePitch="360"/>
        </w:sectPr>
      </w:pPr>
      <w:r w:rsidRPr="008E3A0F">
        <w:rPr>
          <w:sz w:val="24"/>
          <w:szCs w:val="24"/>
        </w:rPr>
        <w:t>S</w:t>
      </w:r>
      <w:r w:rsidR="008A4382" w:rsidRPr="008E3A0F">
        <w:rPr>
          <w:sz w:val="24"/>
          <w:szCs w:val="24"/>
        </w:rPr>
        <w:t>pätere Lösungen bzw. Entscheidungen zwischen Eigenfertigung und Fremdfertigung sollten auf die Unternehmenssituation (insbesondere Charakterisierung/Unternehmensphilosophie zurückgeführt werden)</w:t>
      </w:r>
    </w:p>
    <w:p w14:paraId="7F132480" w14:textId="77777777" w:rsidR="00E660A0" w:rsidRPr="006625E0" w:rsidRDefault="009C6082" w:rsidP="006625E0">
      <w:pPr>
        <w:spacing w:before="360"/>
        <w:rPr>
          <w:b/>
          <w:color w:val="004F86"/>
          <w:sz w:val="28"/>
          <w:szCs w:val="28"/>
          <w:lang w:eastAsia="de-DE"/>
        </w:rPr>
      </w:pPr>
      <w:r>
        <w:rPr>
          <w:b/>
          <w:noProof/>
          <w:color w:val="004F86"/>
          <w:sz w:val="28"/>
          <w:szCs w:val="28"/>
        </w:rPr>
        <w:lastRenderedPageBreak/>
        <w:drawing>
          <wp:anchor distT="0" distB="0" distL="114300" distR="114300" simplePos="0" relativeHeight="251674112" behindDoc="1" locked="0" layoutInCell="1" allowOverlap="1" wp14:anchorId="525602F5" wp14:editId="48BC503D">
            <wp:simplePos x="0" y="0"/>
            <wp:positionH relativeFrom="column">
              <wp:posOffset>134620</wp:posOffset>
            </wp:positionH>
            <wp:positionV relativeFrom="paragraph">
              <wp:posOffset>452120</wp:posOffset>
            </wp:positionV>
            <wp:extent cx="8894445" cy="4572000"/>
            <wp:effectExtent l="76200" t="0" r="20955" b="0"/>
            <wp:wrapTight wrapText="bothSides">
              <wp:wrapPolygon edited="0">
                <wp:start x="8327" y="450"/>
                <wp:lineTo x="-93" y="630"/>
                <wp:lineTo x="-93" y="4950"/>
                <wp:lineTo x="5737" y="4950"/>
                <wp:lineTo x="5737" y="6390"/>
                <wp:lineTo x="6569" y="6390"/>
                <wp:lineTo x="6569" y="7830"/>
                <wp:lineTo x="-185" y="7830"/>
                <wp:lineTo x="-185" y="12150"/>
                <wp:lineTo x="6569" y="12150"/>
                <wp:lineTo x="6569" y="13590"/>
                <wp:lineTo x="8050" y="13590"/>
                <wp:lineTo x="8050" y="15030"/>
                <wp:lineTo x="7263" y="15030"/>
                <wp:lineTo x="7263" y="16470"/>
                <wp:lineTo x="2359" y="17910"/>
                <wp:lineTo x="2359" y="20700"/>
                <wp:lineTo x="2591" y="20880"/>
                <wp:lineTo x="9391" y="20880"/>
                <wp:lineTo x="19523" y="20700"/>
                <wp:lineTo x="20587" y="20610"/>
                <wp:lineTo x="20587" y="18090"/>
                <wp:lineTo x="19939" y="17910"/>
                <wp:lineTo x="15544" y="17910"/>
                <wp:lineTo x="13324" y="13590"/>
                <wp:lineTo x="14018" y="13590"/>
                <wp:lineTo x="15683" y="12600"/>
                <wp:lineTo x="15637" y="12150"/>
                <wp:lineTo x="16608" y="12150"/>
                <wp:lineTo x="21605" y="10980"/>
                <wp:lineTo x="21605" y="8730"/>
                <wp:lineTo x="21142" y="8640"/>
                <wp:lineTo x="15637" y="7830"/>
                <wp:lineTo x="15405" y="6480"/>
                <wp:lineTo x="16053" y="4950"/>
                <wp:lineTo x="17395" y="4950"/>
                <wp:lineTo x="21281" y="3870"/>
                <wp:lineTo x="21327" y="1530"/>
                <wp:lineTo x="20679" y="1350"/>
                <wp:lineTo x="13925" y="450"/>
                <wp:lineTo x="8327" y="450"/>
              </wp:wrapPolygon>
            </wp:wrapTight>
            <wp:docPr id="8" name="Diagramm 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 r:lo="rId16" r:qs="rId17" r:cs="rId18"/>
              </a:graphicData>
            </a:graphic>
            <wp14:sizeRelH relativeFrom="margin">
              <wp14:pctWidth>0</wp14:pctWidth>
            </wp14:sizeRelH>
            <wp14:sizeRelV relativeFrom="margin">
              <wp14:pctHeight>0</wp14:pctHeight>
            </wp14:sizeRelV>
          </wp:anchor>
        </w:drawing>
      </w:r>
      <w:r w:rsidR="00E660A0" w:rsidRPr="006625E0">
        <w:rPr>
          <w:b/>
          <w:color w:val="004F86"/>
          <w:sz w:val="28"/>
          <w:szCs w:val="28"/>
        </w:rPr>
        <w:t xml:space="preserve">Mögliche Lösungen Gruppenarbeit - </w:t>
      </w:r>
      <w:proofErr w:type="spellStart"/>
      <w:r w:rsidR="00E660A0" w:rsidRPr="006625E0">
        <w:rPr>
          <w:b/>
          <w:color w:val="004F86"/>
          <w:sz w:val="28"/>
          <w:szCs w:val="28"/>
        </w:rPr>
        <w:t>Placemat</w:t>
      </w:r>
      <w:proofErr w:type="spellEnd"/>
      <w:r w:rsidR="00E660A0" w:rsidRPr="006625E0">
        <w:rPr>
          <w:b/>
          <w:color w:val="004F86"/>
          <w:sz w:val="28"/>
          <w:szCs w:val="28"/>
        </w:rPr>
        <w:t>-Methode</w:t>
      </w:r>
      <w:r w:rsidR="00E660A0" w:rsidRPr="006625E0">
        <w:rPr>
          <w:b/>
          <w:color w:val="004F86"/>
          <w:sz w:val="28"/>
          <w:szCs w:val="28"/>
          <w:lang w:eastAsia="de-DE"/>
        </w:rPr>
        <w:t xml:space="preserve">: </w:t>
      </w:r>
    </w:p>
    <w:p w14:paraId="1C6C2EB3" w14:textId="77777777" w:rsidR="00E660A0" w:rsidRDefault="00E660A0" w:rsidP="00E660A0">
      <w:pPr>
        <w:jc w:val="both"/>
        <w:rPr>
          <w:sz w:val="30"/>
          <w:szCs w:val="30"/>
          <w:u w:val="single"/>
        </w:rPr>
      </w:pPr>
    </w:p>
    <w:p w14:paraId="7D484797" w14:textId="469386C5" w:rsidR="00E660A0" w:rsidRDefault="00E660A0" w:rsidP="00E660A0">
      <w:pPr>
        <w:jc w:val="center"/>
        <w:rPr>
          <w:b/>
          <w:sz w:val="40"/>
          <w:szCs w:val="40"/>
        </w:rPr>
      </w:pPr>
    </w:p>
    <w:p w14:paraId="58EF5F65" w14:textId="77777777" w:rsidR="00E660A0" w:rsidRDefault="00E660A0" w:rsidP="00E660A0">
      <w:pPr>
        <w:jc w:val="center"/>
        <w:rPr>
          <w:b/>
          <w:sz w:val="40"/>
          <w:szCs w:val="40"/>
        </w:rPr>
      </w:pPr>
    </w:p>
    <w:p w14:paraId="722B8320" w14:textId="24A60FF4" w:rsidR="00E660A0" w:rsidRDefault="00E660A0" w:rsidP="00E660A0">
      <w:pPr>
        <w:jc w:val="center"/>
        <w:rPr>
          <w:b/>
          <w:sz w:val="40"/>
          <w:szCs w:val="40"/>
        </w:rPr>
      </w:pPr>
    </w:p>
    <w:p w14:paraId="0A524FE0" w14:textId="11BEDC0F" w:rsidR="00E660A0" w:rsidRDefault="00E660A0" w:rsidP="00E660A0">
      <w:pPr>
        <w:jc w:val="center"/>
        <w:rPr>
          <w:b/>
          <w:sz w:val="40"/>
          <w:szCs w:val="40"/>
        </w:rPr>
      </w:pPr>
    </w:p>
    <w:p w14:paraId="12CEF18F" w14:textId="77777777" w:rsidR="00E660A0" w:rsidRDefault="00E660A0" w:rsidP="00E660A0">
      <w:pPr>
        <w:jc w:val="center"/>
        <w:rPr>
          <w:b/>
          <w:sz w:val="40"/>
          <w:szCs w:val="40"/>
        </w:rPr>
      </w:pPr>
    </w:p>
    <w:p w14:paraId="2815C2BB" w14:textId="24BF6587" w:rsidR="00E660A0" w:rsidRDefault="00E660A0" w:rsidP="00E660A0">
      <w:pPr>
        <w:jc w:val="center"/>
        <w:rPr>
          <w:b/>
          <w:sz w:val="40"/>
          <w:szCs w:val="40"/>
        </w:rPr>
      </w:pPr>
    </w:p>
    <w:p w14:paraId="53998DAF" w14:textId="77777777" w:rsidR="00107886" w:rsidRDefault="00107886" w:rsidP="008E3A0F">
      <w:pPr>
        <w:rPr>
          <w:sz w:val="32"/>
          <w:szCs w:val="36"/>
        </w:rPr>
      </w:pPr>
    </w:p>
    <w:p w14:paraId="44DD4FB6" w14:textId="77777777" w:rsidR="00E660A0" w:rsidRDefault="00E660A0" w:rsidP="008A4382">
      <w:pPr>
        <w:widowControl w:val="0"/>
        <w:tabs>
          <w:tab w:val="left" w:pos="284"/>
        </w:tabs>
        <w:spacing w:before="120" w:after="120" w:line="240" w:lineRule="exact"/>
        <w:rPr>
          <w:rFonts w:ascii="ComicSansMS" w:eastAsia="Calibri" w:hAnsi="ComicSansMS" w:cs="ComicSansMS"/>
          <w:color w:val="0070C0"/>
          <w:sz w:val="20"/>
        </w:rPr>
        <w:sectPr w:rsidR="00E660A0" w:rsidSect="008E3A0F">
          <w:headerReference w:type="default" r:id="rId20"/>
          <w:footerReference w:type="default" r:id="rId21"/>
          <w:pgSz w:w="16838" w:h="11906" w:orient="landscape"/>
          <w:pgMar w:top="1417" w:right="1417" w:bottom="142" w:left="1134" w:header="1701" w:footer="283" w:gutter="0"/>
          <w:cols w:space="708"/>
          <w:docGrid w:linePitch="360"/>
        </w:sectPr>
      </w:pPr>
    </w:p>
    <w:p w14:paraId="7947CA7C" w14:textId="41949F54" w:rsidR="006625E0" w:rsidRPr="006625E0" w:rsidRDefault="006625E0" w:rsidP="006625E0">
      <w:pPr>
        <w:spacing w:before="360"/>
        <w:rPr>
          <w:b/>
          <w:color w:val="004F86"/>
          <w:sz w:val="28"/>
          <w:szCs w:val="28"/>
        </w:rPr>
      </w:pPr>
      <w:r w:rsidRPr="006625E0">
        <w:rPr>
          <w:b/>
          <w:noProof/>
          <w:color w:val="004F86"/>
          <w:sz w:val="28"/>
          <w:szCs w:val="28"/>
        </w:rPr>
        <w:lastRenderedPageBreak/>
        <w:drawing>
          <wp:anchor distT="0" distB="0" distL="114300" distR="114300" simplePos="0" relativeHeight="251657728" behindDoc="0" locked="0" layoutInCell="1" allowOverlap="1" wp14:anchorId="22F65CBC" wp14:editId="60504D1F">
            <wp:simplePos x="0" y="0"/>
            <wp:positionH relativeFrom="column">
              <wp:posOffset>-20955</wp:posOffset>
            </wp:positionH>
            <wp:positionV relativeFrom="paragraph">
              <wp:posOffset>474980</wp:posOffset>
            </wp:positionV>
            <wp:extent cx="5674360" cy="5048250"/>
            <wp:effectExtent l="0" t="0" r="2540" b="0"/>
            <wp:wrapNone/>
            <wp:docPr id="36" name="Grafik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2" cstate="print">
                      <a:extLst>
                        <a:ext uri="{28A0092B-C50C-407E-A947-70E740481C1C}">
                          <a14:useLocalDpi xmlns:a14="http://schemas.microsoft.com/office/drawing/2010/main" val="0"/>
                        </a:ext>
                      </a:extLst>
                    </a:blip>
                    <a:srcRect/>
                    <a:stretch/>
                  </pic:blipFill>
                  <pic:spPr bwMode="auto">
                    <a:xfrm>
                      <a:off x="0" y="0"/>
                      <a:ext cx="5674360" cy="50482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b/>
          <w:color w:val="004F86"/>
          <w:sz w:val="28"/>
          <w:szCs w:val="28"/>
        </w:rPr>
        <w:t xml:space="preserve">Schülerlösungen </w:t>
      </w:r>
      <w:r w:rsidRPr="006625E0">
        <w:rPr>
          <w:b/>
          <w:color w:val="004F86"/>
          <w:sz w:val="28"/>
          <w:szCs w:val="28"/>
        </w:rPr>
        <w:t>Gruppe 1/ Angebot 1</w:t>
      </w:r>
      <w:r w:rsidR="00706E17">
        <w:rPr>
          <w:b/>
          <w:color w:val="004F86"/>
          <w:sz w:val="28"/>
          <w:szCs w:val="28"/>
        </w:rPr>
        <w:t xml:space="preserve"> </w:t>
      </w:r>
      <w:r w:rsidR="00B10E99">
        <w:rPr>
          <w:b/>
          <w:color w:val="004F86"/>
          <w:sz w:val="28"/>
          <w:szCs w:val="28"/>
        </w:rPr>
        <w:t>Muster OHG</w:t>
      </w:r>
      <w:r w:rsidRPr="006625E0">
        <w:rPr>
          <w:b/>
          <w:color w:val="004F86"/>
          <w:sz w:val="28"/>
          <w:szCs w:val="28"/>
        </w:rPr>
        <w:t>:</w:t>
      </w:r>
    </w:p>
    <w:p w14:paraId="5230014A" w14:textId="77777777" w:rsidR="006625E0" w:rsidRDefault="006625E0" w:rsidP="006625E0">
      <w:pPr>
        <w:rPr>
          <w:sz w:val="40"/>
          <w:szCs w:val="40"/>
        </w:rPr>
      </w:pPr>
    </w:p>
    <w:p w14:paraId="16AE52AC" w14:textId="77777777" w:rsidR="006625E0" w:rsidRDefault="006625E0" w:rsidP="006625E0">
      <w:pPr>
        <w:rPr>
          <w:sz w:val="40"/>
          <w:szCs w:val="40"/>
        </w:rPr>
      </w:pPr>
    </w:p>
    <w:p w14:paraId="38A63B58" w14:textId="77777777" w:rsidR="006625E0" w:rsidRDefault="006625E0" w:rsidP="006625E0">
      <w:pPr>
        <w:rPr>
          <w:sz w:val="40"/>
          <w:szCs w:val="40"/>
        </w:rPr>
      </w:pPr>
    </w:p>
    <w:p w14:paraId="5C3F74E9" w14:textId="77777777" w:rsidR="006625E0" w:rsidRDefault="006625E0" w:rsidP="006625E0">
      <w:pPr>
        <w:rPr>
          <w:sz w:val="40"/>
          <w:szCs w:val="40"/>
        </w:rPr>
      </w:pPr>
    </w:p>
    <w:p w14:paraId="0974F59A" w14:textId="77777777" w:rsidR="006625E0" w:rsidRDefault="006625E0" w:rsidP="006625E0">
      <w:pPr>
        <w:rPr>
          <w:sz w:val="40"/>
          <w:szCs w:val="40"/>
        </w:rPr>
      </w:pPr>
    </w:p>
    <w:p w14:paraId="66FEB816" w14:textId="77777777" w:rsidR="006625E0" w:rsidRDefault="006625E0" w:rsidP="006625E0">
      <w:pPr>
        <w:rPr>
          <w:sz w:val="40"/>
          <w:szCs w:val="40"/>
        </w:rPr>
      </w:pPr>
    </w:p>
    <w:p w14:paraId="54E90519" w14:textId="77777777" w:rsidR="006625E0" w:rsidRDefault="006625E0" w:rsidP="006625E0">
      <w:pPr>
        <w:rPr>
          <w:sz w:val="40"/>
          <w:szCs w:val="40"/>
        </w:rPr>
      </w:pPr>
    </w:p>
    <w:p w14:paraId="0A757982" w14:textId="77777777" w:rsidR="006625E0" w:rsidRDefault="006625E0" w:rsidP="006625E0">
      <w:pPr>
        <w:rPr>
          <w:sz w:val="40"/>
          <w:szCs w:val="40"/>
        </w:rPr>
      </w:pPr>
    </w:p>
    <w:p w14:paraId="57C33981" w14:textId="77777777" w:rsidR="006625E0" w:rsidRDefault="006625E0" w:rsidP="006625E0">
      <w:pPr>
        <w:rPr>
          <w:sz w:val="40"/>
          <w:szCs w:val="40"/>
        </w:rPr>
      </w:pPr>
    </w:p>
    <w:p w14:paraId="7781FC6D" w14:textId="77777777" w:rsidR="006625E0" w:rsidRDefault="006625E0" w:rsidP="006625E0">
      <w:pPr>
        <w:rPr>
          <w:sz w:val="40"/>
          <w:szCs w:val="40"/>
        </w:rPr>
      </w:pPr>
    </w:p>
    <w:p w14:paraId="50BDD762" w14:textId="77777777" w:rsidR="006625E0" w:rsidRDefault="006625E0" w:rsidP="006625E0">
      <w:pPr>
        <w:rPr>
          <w:sz w:val="40"/>
          <w:szCs w:val="40"/>
        </w:rPr>
      </w:pPr>
    </w:p>
    <w:p w14:paraId="1DFCB920" w14:textId="77777777" w:rsidR="006625E0" w:rsidRDefault="006625E0" w:rsidP="006625E0">
      <w:pPr>
        <w:rPr>
          <w:sz w:val="40"/>
          <w:szCs w:val="40"/>
        </w:rPr>
      </w:pPr>
    </w:p>
    <w:p w14:paraId="0356B108" w14:textId="77777777" w:rsidR="006625E0" w:rsidRPr="00DE4C6C" w:rsidRDefault="006625E0" w:rsidP="006625E0">
      <w:pPr>
        <w:spacing w:before="360"/>
        <w:rPr>
          <w:b/>
          <w:color w:val="004F86"/>
          <w:sz w:val="28"/>
          <w:szCs w:val="28"/>
        </w:rPr>
      </w:pPr>
      <w:r w:rsidRPr="006625E0">
        <w:rPr>
          <w:b/>
          <w:noProof/>
          <w:color w:val="004F86"/>
          <w:sz w:val="28"/>
          <w:szCs w:val="28"/>
        </w:rPr>
        <w:drawing>
          <wp:anchor distT="0" distB="0" distL="114300" distR="114300" simplePos="0" relativeHeight="251658752" behindDoc="0" locked="0" layoutInCell="1" allowOverlap="1" wp14:anchorId="03AB7A47" wp14:editId="647EAB5D">
            <wp:simplePos x="0" y="0"/>
            <wp:positionH relativeFrom="column">
              <wp:posOffset>2044065</wp:posOffset>
            </wp:positionH>
            <wp:positionV relativeFrom="paragraph">
              <wp:posOffset>55880</wp:posOffset>
            </wp:positionV>
            <wp:extent cx="2389505" cy="1842770"/>
            <wp:effectExtent l="19050" t="19050" r="10795" b="24130"/>
            <wp:wrapNone/>
            <wp:docPr id="37" name="Grafik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3" cstate="print">
                      <a:extLst>
                        <a:ext uri="{28A0092B-C50C-407E-A947-70E740481C1C}">
                          <a14:useLocalDpi xmlns:a14="http://schemas.microsoft.com/office/drawing/2010/main" val="0"/>
                        </a:ext>
                      </a:extLst>
                    </a:blip>
                    <a:srcRect/>
                    <a:stretch/>
                  </pic:blipFill>
                  <pic:spPr bwMode="auto">
                    <a:xfrm>
                      <a:off x="0" y="0"/>
                      <a:ext cx="2389505" cy="1842770"/>
                    </a:xfrm>
                    <a:prstGeom prst="rect">
                      <a:avLst/>
                    </a:prstGeom>
                    <a:ln>
                      <a:solidFill>
                        <a:schemeClr val="tx1"/>
                      </a:solid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6625E0">
        <w:rPr>
          <w:b/>
          <w:color w:val="004F86"/>
          <w:sz w:val="28"/>
          <w:szCs w:val="28"/>
        </w:rPr>
        <w:t>Übersicht Tafel:</w:t>
      </w:r>
    </w:p>
    <w:p w14:paraId="2FD2406C" w14:textId="77777777" w:rsidR="006625E0" w:rsidRDefault="006625E0" w:rsidP="006625E0">
      <w:pPr>
        <w:rPr>
          <w:sz w:val="40"/>
          <w:szCs w:val="40"/>
        </w:rPr>
      </w:pPr>
    </w:p>
    <w:p w14:paraId="2FFE31C6" w14:textId="77777777" w:rsidR="006625E0" w:rsidRDefault="006625E0" w:rsidP="006625E0">
      <w:pPr>
        <w:rPr>
          <w:sz w:val="40"/>
          <w:szCs w:val="40"/>
        </w:rPr>
      </w:pPr>
    </w:p>
    <w:p w14:paraId="45C837CB" w14:textId="77777777" w:rsidR="006625E0" w:rsidRDefault="006625E0" w:rsidP="006625E0">
      <w:pPr>
        <w:rPr>
          <w:sz w:val="40"/>
          <w:szCs w:val="40"/>
        </w:rPr>
      </w:pPr>
    </w:p>
    <w:p w14:paraId="2D114FCC" w14:textId="77777777" w:rsidR="00483D5A" w:rsidRDefault="00483D5A" w:rsidP="006625E0">
      <w:pPr>
        <w:spacing w:before="360"/>
        <w:rPr>
          <w:b/>
          <w:color w:val="004F86"/>
          <w:sz w:val="28"/>
          <w:szCs w:val="28"/>
          <w:lang w:eastAsia="de-DE"/>
        </w:rPr>
      </w:pPr>
    </w:p>
    <w:p w14:paraId="0C2F11EA" w14:textId="0C05524F" w:rsidR="006625E0" w:rsidRPr="006625E0" w:rsidRDefault="006625E0" w:rsidP="006625E0">
      <w:pPr>
        <w:spacing w:before="360"/>
        <w:rPr>
          <w:b/>
          <w:color w:val="004F86"/>
          <w:sz w:val="28"/>
          <w:szCs w:val="28"/>
        </w:rPr>
      </w:pPr>
      <w:r w:rsidRPr="006625E0">
        <w:rPr>
          <w:b/>
          <w:noProof/>
          <w:color w:val="004F86"/>
          <w:sz w:val="28"/>
          <w:szCs w:val="28"/>
          <w:lang w:eastAsia="de-DE"/>
        </w:rPr>
        <w:lastRenderedPageBreak/>
        <w:drawing>
          <wp:anchor distT="0" distB="0" distL="114300" distR="114300" simplePos="0" relativeHeight="251659776" behindDoc="0" locked="0" layoutInCell="1" allowOverlap="1" wp14:anchorId="6A810A1D" wp14:editId="736DF9FC">
            <wp:simplePos x="0" y="0"/>
            <wp:positionH relativeFrom="column">
              <wp:posOffset>-23495</wp:posOffset>
            </wp:positionH>
            <wp:positionV relativeFrom="paragraph">
              <wp:posOffset>457200</wp:posOffset>
            </wp:positionV>
            <wp:extent cx="6038850" cy="4648200"/>
            <wp:effectExtent l="0" t="0" r="0" b="0"/>
            <wp:wrapNone/>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4" cstate="print">
                      <a:extLst>
                        <a:ext uri="{28A0092B-C50C-407E-A947-70E740481C1C}">
                          <a14:useLocalDpi xmlns:a14="http://schemas.microsoft.com/office/drawing/2010/main" val="0"/>
                        </a:ext>
                      </a:extLst>
                    </a:blip>
                    <a:srcRect/>
                    <a:stretch/>
                  </pic:blipFill>
                  <pic:spPr bwMode="auto">
                    <a:xfrm>
                      <a:off x="0" y="0"/>
                      <a:ext cx="6038850" cy="46482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b/>
          <w:color w:val="004F86"/>
          <w:sz w:val="28"/>
          <w:szCs w:val="28"/>
          <w:lang w:eastAsia="de-DE"/>
        </w:rPr>
        <w:t>S</w:t>
      </w:r>
      <w:r>
        <w:rPr>
          <w:b/>
          <w:color w:val="004F86"/>
          <w:sz w:val="28"/>
          <w:szCs w:val="28"/>
        </w:rPr>
        <w:t xml:space="preserve">chülerlösungen </w:t>
      </w:r>
      <w:r w:rsidRPr="006625E0">
        <w:rPr>
          <w:b/>
          <w:color w:val="004F86"/>
          <w:sz w:val="28"/>
          <w:szCs w:val="28"/>
        </w:rPr>
        <w:t>Gruppe 2/ Angebot 2</w:t>
      </w:r>
      <w:r w:rsidR="00B10E99">
        <w:rPr>
          <w:b/>
          <w:color w:val="004F86"/>
          <w:sz w:val="28"/>
          <w:szCs w:val="28"/>
        </w:rPr>
        <w:t xml:space="preserve"> Muster GmbH</w:t>
      </w:r>
      <w:r w:rsidRPr="006625E0">
        <w:rPr>
          <w:b/>
          <w:color w:val="004F86"/>
          <w:sz w:val="28"/>
          <w:szCs w:val="28"/>
        </w:rPr>
        <w:t>:</w:t>
      </w:r>
    </w:p>
    <w:p w14:paraId="04CEF875" w14:textId="77777777" w:rsidR="006625E0" w:rsidRDefault="006625E0" w:rsidP="006625E0">
      <w:pPr>
        <w:rPr>
          <w:sz w:val="40"/>
          <w:szCs w:val="40"/>
        </w:rPr>
      </w:pPr>
    </w:p>
    <w:p w14:paraId="131E47B2" w14:textId="77777777" w:rsidR="006625E0" w:rsidRDefault="006625E0" w:rsidP="006625E0">
      <w:pPr>
        <w:rPr>
          <w:sz w:val="40"/>
          <w:szCs w:val="40"/>
        </w:rPr>
      </w:pPr>
    </w:p>
    <w:p w14:paraId="0BB12B12" w14:textId="77777777" w:rsidR="006625E0" w:rsidRDefault="006625E0" w:rsidP="006625E0">
      <w:pPr>
        <w:rPr>
          <w:sz w:val="40"/>
          <w:szCs w:val="40"/>
        </w:rPr>
      </w:pPr>
    </w:p>
    <w:p w14:paraId="26CDF5E2" w14:textId="77777777" w:rsidR="006625E0" w:rsidRDefault="006625E0" w:rsidP="006625E0">
      <w:pPr>
        <w:rPr>
          <w:sz w:val="40"/>
          <w:szCs w:val="40"/>
        </w:rPr>
      </w:pPr>
    </w:p>
    <w:p w14:paraId="465E9640" w14:textId="77777777" w:rsidR="006625E0" w:rsidRDefault="006625E0" w:rsidP="006625E0">
      <w:pPr>
        <w:rPr>
          <w:sz w:val="40"/>
          <w:szCs w:val="40"/>
        </w:rPr>
      </w:pPr>
    </w:p>
    <w:p w14:paraId="35B6E31A" w14:textId="77777777" w:rsidR="006625E0" w:rsidRDefault="006625E0" w:rsidP="006625E0">
      <w:pPr>
        <w:rPr>
          <w:sz w:val="40"/>
          <w:szCs w:val="40"/>
        </w:rPr>
      </w:pPr>
    </w:p>
    <w:p w14:paraId="44332BB8" w14:textId="77777777" w:rsidR="006625E0" w:rsidRDefault="006625E0" w:rsidP="006625E0">
      <w:pPr>
        <w:rPr>
          <w:sz w:val="40"/>
          <w:szCs w:val="40"/>
        </w:rPr>
      </w:pPr>
    </w:p>
    <w:p w14:paraId="7A21126C" w14:textId="77777777" w:rsidR="006625E0" w:rsidRDefault="006625E0" w:rsidP="006625E0">
      <w:pPr>
        <w:rPr>
          <w:sz w:val="40"/>
          <w:szCs w:val="40"/>
        </w:rPr>
      </w:pPr>
    </w:p>
    <w:p w14:paraId="61CCBE9B" w14:textId="77777777" w:rsidR="006625E0" w:rsidRDefault="006625E0" w:rsidP="006625E0">
      <w:pPr>
        <w:rPr>
          <w:sz w:val="40"/>
          <w:szCs w:val="40"/>
        </w:rPr>
      </w:pPr>
    </w:p>
    <w:p w14:paraId="06B92671" w14:textId="77777777" w:rsidR="006625E0" w:rsidRDefault="006625E0" w:rsidP="006625E0">
      <w:pPr>
        <w:rPr>
          <w:sz w:val="40"/>
          <w:szCs w:val="40"/>
        </w:rPr>
      </w:pPr>
    </w:p>
    <w:p w14:paraId="08046045" w14:textId="77777777" w:rsidR="00E44877" w:rsidRDefault="00E44877" w:rsidP="006625E0">
      <w:pPr>
        <w:rPr>
          <w:sz w:val="40"/>
          <w:szCs w:val="40"/>
        </w:rPr>
      </w:pPr>
    </w:p>
    <w:p w14:paraId="2AEDF8C8" w14:textId="77777777" w:rsidR="00E44877" w:rsidRPr="00DE4C6C" w:rsidRDefault="00E44877" w:rsidP="00E44877">
      <w:pPr>
        <w:spacing w:before="360"/>
        <w:rPr>
          <w:b/>
          <w:color w:val="004F86"/>
          <w:sz w:val="28"/>
          <w:szCs w:val="28"/>
        </w:rPr>
      </w:pPr>
      <w:r w:rsidRPr="006625E0">
        <w:rPr>
          <w:b/>
          <w:noProof/>
          <w:color w:val="004F86"/>
          <w:sz w:val="28"/>
          <w:szCs w:val="28"/>
        </w:rPr>
        <w:drawing>
          <wp:anchor distT="0" distB="0" distL="114300" distR="114300" simplePos="0" relativeHeight="251672064" behindDoc="1" locked="0" layoutInCell="1" allowOverlap="1" wp14:anchorId="5D1C37A0" wp14:editId="1E8ED15D">
            <wp:simplePos x="0" y="0"/>
            <wp:positionH relativeFrom="column">
              <wp:posOffset>2107519</wp:posOffset>
            </wp:positionH>
            <wp:positionV relativeFrom="paragraph">
              <wp:posOffset>45472</wp:posOffset>
            </wp:positionV>
            <wp:extent cx="2390775" cy="1836194"/>
            <wp:effectExtent l="19050" t="19050" r="9525" b="12065"/>
            <wp:wrapNone/>
            <wp:docPr id="38" name="Grafik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5" cstate="print">
                      <a:extLst>
                        <a:ext uri="{28A0092B-C50C-407E-A947-70E740481C1C}">
                          <a14:useLocalDpi xmlns:a14="http://schemas.microsoft.com/office/drawing/2010/main" val="0"/>
                        </a:ext>
                      </a:extLst>
                    </a:blip>
                    <a:srcRect/>
                    <a:stretch/>
                  </pic:blipFill>
                  <pic:spPr bwMode="auto">
                    <a:xfrm>
                      <a:off x="0" y="0"/>
                      <a:ext cx="2390775" cy="1836194"/>
                    </a:xfrm>
                    <a:prstGeom prst="rect">
                      <a:avLst/>
                    </a:prstGeom>
                    <a:ln>
                      <a:solidFill>
                        <a:schemeClr val="tx1"/>
                      </a:solid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6625E0">
        <w:rPr>
          <w:b/>
          <w:color w:val="004F86"/>
          <w:sz w:val="28"/>
          <w:szCs w:val="28"/>
        </w:rPr>
        <w:t>Übersicht Tafel:</w:t>
      </w:r>
    </w:p>
    <w:p w14:paraId="066DCF9A" w14:textId="77777777" w:rsidR="006625E0" w:rsidRDefault="006625E0" w:rsidP="006625E0">
      <w:pPr>
        <w:rPr>
          <w:sz w:val="40"/>
          <w:szCs w:val="40"/>
        </w:rPr>
      </w:pPr>
    </w:p>
    <w:p w14:paraId="3DC1EA3D" w14:textId="77777777" w:rsidR="00E44877" w:rsidRDefault="00E44877" w:rsidP="006625E0">
      <w:pPr>
        <w:rPr>
          <w:sz w:val="40"/>
          <w:szCs w:val="40"/>
        </w:rPr>
      </w:pPr>
    </w:p>
    <w:p w14:paraId="5343EED7" w14:textId="77777777" w:rsidR="00E44877" w:rsidRDefault="00E44877" w:rsidP="006625E0">
      <w:pPr>
        <w:rPr>
          <w:sz w:val="40"/>
          <w:szCs w:val="40"/>
        </w:rPr>
      </w:pPr>
    </w:p>
    <w:p w14:paraId="702E8F49" w14:textId="77777777" w:rsidR="00E44877" w:rsidRDefault="00E44877" w:rsidP="006625E0">
      <w:pPr>
        <w:rPr>
          <w:sz w:val="40"/>
          <w:szCs w:val="40"/>
        </w:rPr>
      </w:pPr>
    </w:p>
    <w:p w14:paraId="453BD3E9" w14:textId="77777777" w:rsidR="00E44877" w:rsidRDefault="00E44877">
      <w:pPr>
        <w:spacing w:after="0" w:line="240" w:lineRule="auto"/>
        <w:rPr>
          <w:b/>
          <w:color w:val="004F86"/>
          <w:sz w:val="28"/>
          <w:szCs w:val="28"/>
          <w:lang w:eastAsia="de-DE"/>
        </w:rPr>
      </w:pPr>
      <w:r>
        <w:rPr>
          <w:b/>
          <w:color w:val="004F86"/>
          <w:sz w:val="28"/>
          <w:szCs w:val="28"/>
          <w:lang w:eastAsia="de-DE"/>
        </w:rPr>
        <w:br w:type="page"/>
      </w:r>
    </w:p>
    <w:p w14:paraId="60B534CB" w14:textId="19CCACC6" w:rsidR="006625E0" w:rsidRPr="006625E0" w:rsidRDefault="006625E0" w:rsidP="006625E0">
      <w:pPr>
        <w:spacing w:before="360"/>
        <w:rPr>
          <w:b/>
          <w:color w:val="004F86"/>
          <w:sz w:val="28"/>
          <w:szCs w:val="28"/>
          <w:lang w:eastAsia="de-DE"/>
        </w:rPr>
      </w:pPr>
      <w:r w:rsidRPr="006625E0">
        <w:rPr>
          <w:b/>
          <w:noProof/>
          <w:color w:val="004F86"/>
          <w:sz w:val="28"/>
          <w:szCs w:val="28"/>
          <w:lang w:eastAsia="de-DE"/>
        </w:rPr>
        <w:lastRenderedPageBreak/>
        <w:drawing>
          <wp:anchor distT="0" distB="0" distL="114300" distR="114300" simplePos="0" relativeHeight="251661312" behindDoc="0" locked="0" layoutInCell="1" allowOverlap="1" wp14:anchorId="6802A743" wp14:editId="48D7A44F">
            <wp:simplePos x="0" y="0"/>
            <wp:positionH relativeFrom="column">
              <wp:posOffset>-4445</wp:posOffset>
            </wp:positionH>
            <wp:positionV relativeFrom="paragraph">
              <wp:posOffset>376555</wp:posOffset>
            </wp:positionV>
            <wp:extent cx="4391025" cy="5057995"/>
            <wp:effectExtent l="0" t="0" r="0" b="9525"/>
            <wp:wrapNone/>
            <wp:docPr id="11" name="Grafik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6" cstate="print">
                      <a:extLst>
                        <a:ext uri="{28A0092B-C50C-407E-A947-70E740481C1C}">
                          <a14:useLocalDpi xmlns:a14="http://schemas.microsoft.com/office/drawing/2010/main" val="0"/>
                        </a:ext>
                      </a:extLst>
                    </a:blip>
                    <a:srcRect/>
                    <a:stretch/>
                  </pic:blipFill>
                  <pic:spPr bwMode="auto">
                    <a:xfrm>
                      <a:off x="0" y="0"/>
                      <a:ext cx="4396841" cy="50646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b/>
          <w:color w:val="004F86"/>
          <w:sz w:val="28"/>
          <w:szCs w:val="28"/>
          <w:lang w:eastAsia="de-DE"/>
        </w:rPr>
        <w:t xml:space="preserve">Schülerlösungen </w:t>
      </w:r>
      <w:r w:rsidRPr="006625E0">
        <w:rPr>
          <w:b/>
          <w:color w:val="004F86"/>
          <w:sz w:val="28"/>
          <w:szCs w:val="28"/>
          <w:lang w:eastAsia="de-DE"/>
        </w:rPr>
        <w:t>Gruppe 3/ Angebot 3</w:t>
      </w:r>
      <w:r w:rsidR="00B10E99">
        <w:rPr>
          <w:b/>
          <w:color w:val="004F86"/>
          <w:sz w:val="28"/>
          <w:szCs w:val="28"/>
          <w:lang w:eastAsia="de-DE"/>
        </w:rPr>
        <w:t xml:space="preserve"> Muster &amp; Muster GmbH</w:t>
      </w:r>
      <w:r w:rsidRPr="006625E0">
        <w:rPr>
          <w:b/>
          <w:color w:val="004F86"/>
          <w:sz w:val="28"/>
          <w:szCs w:val="28"/>
          <w:lang w:eastAsia="de-DE"/>
        </w:rPr>
        <w:t>:</w:t>
      </w:r>
    </w:p>
    <w:p w14:paraId="22B74BAE" w14:textId="77777777" w:rsidR="006625E0" w:rsidRDefault="006625E0" w:rsidP="006625E0">
      <w:pPr>
        <w:rPr>
          <w:sz w:val="40"/>
          <w:szCs w:val="40"/>
        </w:rPr>
      </w:pPr>
    </w:p>
    <w:p w14:paraId="6CDF1651" w14:textId="77777777" w:rsidR="006625E0" w:rsidRDefault="006625E0" w:rsidP="006625E0">
      <w:pPr>
        <w:rPr>
          <w:sz w:val="40"/>
          <w:szCs w:val="40"/>
        </w:rPr>
      </w:pPr>
    </w:p>
    <w:p w14:paraId="456825E6" w14:textId="77777777" w:rsidR="006625E0" w:rsidRDefault="006625E0" w:rsidP="006625E0">
      <w:pPr>
        <w:rPr>
          <w:sz w:val="40"/>
          <w:szCs w:val="40"/>
        </w:rPr>
      </w:pPr>
    </w:p>
    <w:p w14:paraId="4782C7CA" w14:textId="77777777" w:rsidR="006625E0" w:rsidRDefault="006625E0" w:rsidP="006625E0">
      <w:pPr>
        <w:rPr>
          <w:sz w:val="40"/>
          <w:szCs w:val="40"/>
        </w:rPr>
      </w:pPr>
    </w:p>
    <w:p w14:paraId="7F37650C" w14:textId="77777777" w:rsidR="006625E0" w:rsidRDefault="006625E0" w:rsidP="006625E0">
      <w:pPr>
        <w:rPr>
          <w:sz w:val="40"/>
          <w:szCs w:val="40"/>
        </w:rPr>
      </w:pPr>
    </w:p>
    <w:p w14:paraId="0B2C874E" w14:textId="77777777" w:rsidR="006625E0" w:rsidRDefault="006625E0" w:rsidP="006625E0">
      <w:pPr>
        <w:rPr>
          <w:sz w:val="40"/>
          <w:szCs w:val="40"/>
        </w:rPr>
      </w:pPr>
    </w:p>
    <w:p w14:paraId="464F7E3F" w14:textId="77777777" w:rsidR="006625E0" w:rsidRDefault="006625E0" w:rsidP="006625E0">
      <w:pPr>
        <w:rPr>
          <w:sz w:val="40"/>
          <w:szCs w:val="40"/>
        </w:rPr>
      </w:pPr>
    </w:p>
    <w:p w14:paraId="72AB1897" w14:textId="77777777" w:rsidR="006625E0" w:rsidRDefault="006625E0" w:rsidP="006625E0">
      <w:pPr>
        <w:rPr>
          <w:sz w:val="40"/>
          <w:szCs w:val="40"/>
        </w:rPr>
      </w:pPr>
    </w:p>
    <w:p w14:paraId="28DB53AA" w14:textId="77777777" w:rsidR="006625E0" w:rsidRDefault="006625E0" w:rsidP="006625E0">
      <w:pPr>
        <w:rPr>
          <w:sz w:val="40"/>
          <w:szCs w:val="40"/>
        </w:rPr>
      </w:pPr>
    </w:p>
    <w:p w14:paraId="01256F83" w14:textId="77777777" w:rsidR="006625E0" w:rsidRDefault="006625E0" w:rsidP="006625E0">
      <w:pPr>
        <w:rPr>
          <w:sz w:val="40"/>
          <w:szCs w:val="40"/>
        </w:rPr>
      </w:pPr>
    </w:p>
    <w:p w14:paraId="1433A466" w14:textId="77777777" w:rsidR="006625E0" w:rsidRDefault="006625E0" w:rsidP="006625E0">
      <w:pPr>
        <w:rPr>
          <w:sz w:val="40"/>
          <w:szCs w:val="40"/>
        </w:rPr>
      </w:pPr>
    </w:p>
    <w:p w14:paraId="1C368C30" w14:textId="77777777" w:rsidR="006625E0" w:rsidRDefault="006625E0" w:rsidP="006625E0">
      <w:pPr>
        <w:rPr>
          <w:sz w:val="40"/>
          <w:szCs w:val="40"/>
        </w:rPr>
      </w:pPr>
    </w:p>
    <w:p w14:paraId="73ACD614" w14:textId="77777777" w:rsidR="006625E0" w:rsidRPr="006625E0" w:rsidRDefault="006625E0" w:rsidP="006625E0">
      <w:pPr>
        <w:spacing w:before="360"/>
        <w:rPr>
          <w:b/>
          <w:color w:val="004F86"/>
          <w:sz w:val="28"/>
          <w:szCs w:val="28"/>
          <w:lang w:eastAsia="de-DE"/>
        </w:rPr>
      </w:pPr>
      <w:r w:rsidRPr="006625E0">
        <w:rPr>
          <w:b/>
          <w:noProof/>
          <w:color w:val="004F86"/>
          <w:sz w:val="28"/>
          <w:szCs w:val="28"/>
          <w:lang w:eastAsia="de-DE"/>
        </w:rPr>
        <w:drawing>
          <wp:anchor distT="0" distB="0" distL="114300" distR="114300" simplePos="0" relativeHeight="251656192" behindDoc="1" locked="0" layoutInCell="1" allowOverlap="1" wp14:anchorId="13C744EA" wp14:editId="5EAB9328">
            <wp:simplePos x="0" y="0"/>
            <wp:positionH relativeFrom="column">
              <wp:posOffset>2043430</wp:posOffset>
            </wp:positionH>
            <wp:positionV relativeFrom="paragraph">
              <wp:posOffset>52705</wp:posOffset>
            </wp:positionV>
            <wp:extent cx="2390775" cy="1825270"/>
            <wp:effectExtent l="19050" t="19050" r="9525" b="22860"/>
            <wp:wrapNone/>
            <wp:docPr id="39" name="Grafik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27" cstate="print">
                      <a:extLst>
                        <a:ext uri="{28A0092B-C50C-407E-A947-70E740481C1C}">
                          <a14:useLocalDpi xmlns:a14="http://schemas.microsoft.com/office/drawing/2010/main" val="0"/>
                        </a:ext>
                      </a:extLst>
                    </a:blip>
                    <a:srcRect/>
                    <a:stretch/>
                  </pic:blipFill>
                  <pic:spPr bwMode="auto">
                    <a:xfrm>
                      <a:off x="0" y="0"/>
                      <a:ext cx="2390775" cy="1825270"/>
                    </a:xfrm>
                    <a:prstGeom prst="rect">
                      <a:avLst/>
                    </a:prstGeom>
                    <a:ln>
                      <a:solidFill>
                        <a:schemeClr val="tx1"/>
                      </a:solid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6625E0">
        <w:rPr>
          <w:b/>
          <w:color w:val="004F86"/>
          <w:sz w:val="28"/>
          <w:szCs w:val="28"/>
          <w:lang w:eastAsia="de-DE"/>
        </w:rPr>
        <w:t xml:space="preserve">Übersicht Tafel: </w:t>
      </w:r>
    </w:p>
    <w:p w14:paraId="489DAE25" w14:textId="77777777" w:rsidR="008A4382" w:rsidRDefault="008A4382" w:rsidP="008A4382">
      <w:pPr>
        <w:widowControl w:val="0"/>
        <w:tabs>
          <w:tab w:val="left" w:pos="284"/>
        </w:tabs>
        <w:spacing w:before="120" w:after="120" w:line="240" w:lineRule="exact"/>
        <w:rPr>
          <w:rFonts w:ascii="ComicSansMS" w:eastAsia="Calibri" w:hAnsi="ComicSansMS" w:cs="ComicSansMS"/>
          <w:color w:val="0070C0"/>
          <w:sz w:val="20"/>
        </w:rPr>
      </w:pPr>
    </w:p>
    <w:p w14:paraId="642EA0D3" w14:textId="77777777" w:rsidR="00597B5E" w:rsidRDefault="00597B5E" w:rsidP="008A4382">
      <w:pPr>
        <w:widowControl w:val="0"/>
        <w:tabs>
          <w:tab w:val="left" w:pos="284"/>
        </w:tabs>
        <w:spacing w:before="120" w:after="120" w:line="240" w:lineRule="exact"/>
        <w:rPr>
          <w:rFonts w:ascii="ComicSansMS" w:eastAsia="Calibri" w:hAnsi="ComicSansMS" w:cs="ComicSansMS"/>
          <w:color w:val="0070C0"/>
          <w:sz w:val="20"/>
        </w:rPr>
      </w:pPr>
    </w:p>
    <w:p w14:paraId="6BDCA141" w14:textId="77777777" w:rsidR="00597B5E" w:rsidRDefault="00597B5E" w:rsidP="008A4382">
      <w:pPr>
        <w:widowControl w:val="0"/>
        <w:tabs>
          <w:tab w:val="left" w:pos="284"/>
        </w:tabs>
        <w:spacing w:before="120" w:after="120" w:line="240" w:lineRule="exact"/>
        <w:rPr>
          <w:rFonts w:ascii="ComicSansMS" w:eastAsia="Calibri" w:hAnsi="ComicSansMS" w:cs="ComicSansMS"/>
          <w:color w:val="0070C0"/>
          <w:sz w:val="20"/>
        </w:rPr>
      </w:pPr>
    </w:p>
    <w:p w14:paraId="0A233C51" w14:textId="77777777" w:rsidR="00597B5E" w:rsidRDefault="00597B5E" w:rsidP="008A4382">
      <w:pPr>
        <w:widowControl w:val="0"/>
        <w:tabs>
          <w:tab w:val="left" w:pos="284"/>
        </w:tabs>
        <w:spacing w:before="120" w:after="120" w:line="240" w:lineRule="exact"/>
        <w:rPr>
          <w:rFonts w:ascii="ComicSansMS" w:eastAsia="Calibri" w:hAnsi="ComicSansMS" w:cs="ComicSansMS"/>
          <w:color w:val="0070C0"/>
          <w:sz w:val="20"/>
        </w:rPr>
      </w:pPr>
    </w:p>
    <w:p w14:paraId="04CDB317" w14:textId="77777777" w:rsidR="00091772" w:rsidRDefault="00091772" w:rsidP="00767660">
      <w:pPr>
        <w:spacing w:before="360"/>
        <w:rPr>
          <w:rFonts w:ascii="ComicSansMS" w:eastAsia="Calibri" w:hAnsi="ComicSansMS" w:cs="ComicSansMS"/>
          <w:color w:val="0070C0"/>
          <w:sz w:val="20"/>
        </w:rPr>
        <w:sectPr w:rsidR="00091772" w:rsidSect="008E3A0F">
          <w:headerReference w:type="default" r:id="rId28"/>
          <w:footerReference w:type="default" r:id="rId29"/>
          <w:pgSz w:w="11906" w:h="16838"/>
          <w:pgMar w:top="1417" w:right="1417" w:bottom="1134" w:left="1417" w:header="1701" w:footer="283" w:gutter="0"/>
          <w:cols w:space="708"/>
          <w:docGrid w:linePitch="360"/>
        </w:sectPr>
      </w:pPr>
    </w:p>
    <w:tbl>
      <w:tblPr>
        <w:tblStyle w:val="Tabellenraster"/>
        <w:tblW w:w="14596" w:type="dxa"/>
        <w:tblLook w:val="04A0" w:firstRow="1" w:lastRow="0" w:firstColumn="1" w:lastColumn="0" w:noHBand="0" w:noVBand="1"/>
      </w:tblPr>
      <w:tblGrid>
        <w:gridCol w:w="14596"/>
      </w:tblGrid>
      <w:tr w:rsidR="0069718F" w:rsidRPr="008A1485" w14:paraId="49A7DCBA" w14:textId="77777777" w:rsidTr="00D2315C">
        <w:tc>
          <w:tcPr>
            <w:tcW w:w="14596" w:type="dxa"/>
          </w:tcPr>
          <w:p w14:paraId="3305FC18" w14:textId="77777777" w:rsidR="006D4AD1" w:rsidRDefault="006D4AD1" w:rsidP="006D4AD1">
            <w:pPr>
              <w:spacing w:before="360"/>
              <w:rPr>
                <w:rFonts w:cs="Arial"/>
                <w:b/>
                <w:color w:val="004F86"/>
                <w:sz w:val="28"/>
                <w:szCs w:val="28"/>
                <w:lang w:eastAsia="de-DE"/>
              </w:rPr>
            </w:pPr>
            <w:r>
              <w:rPr>
                <w:b/>
                <w:color w:val="004F86"/>
                <w:sz w:val="28"/>
                <w:szCs w:val="28"/>
                <w:lang w:eastAsia="de-DE"/>
              </w:rPr>
              <w:lastRenderedPageBreak/>
              <w:t xml:space="preserve">Metaplanwand: Übersicht über die </w:t>
            </w:r>
            <w:r w:rsidRPr="005B013D">
              <w:rPr>
                <w:rFonts w:cs="Arial"/>
                <w:b/>
                <w:color w:val="004F86"/>
                <w:sz w:val="28"/>
                <w:szCs w:val="28"/>
                <w:lang w:eastAsia="de-DE"/>
              </w:rPr>
              <w:t>Angebote</w:t>
            </w:r>
          </w:p>
          <w:p w14:paraId="055057A2" w14:textId="3EF75F0B" w:rsidR="0069718F" w:rsidRPr="008E3A0F" w:rsidRDefault="0069718F" w:rsidP="006D4AD1">
            <w:pPr>
              <w:spacing w:before="360"/>
              <w:jc w:val="center"/>
              <w:rPr>
                <w:rFonts w:eastAsiaTheme="minorHAnsi" w:cs="Arial"/>
                <w:b/>
                <w:sz w:val="96"/>
                <w:szCs w:val="96"/>
                <w:u w:val="single"/>
              </w:rPr>
            </w:pPr>
            <w:r w:rsidRPr="008E3A0F">
              <w:rPr>
                <w:rFonts w:eastAsiaTheme="minorHAnsi" w:cs="Arial"/>
                <w:b/>
                <w:sz w:val="96"/>
                <w:szCs w:val="96"/>
                <w:u w:val="single"/>
              </w:rPr>
              <w:t>Angebot 1:</w:t>
            </w:r>
          </w:p>
          <w:p w14:paraId="763E8DE8" w14:textId="77777777" w:rsidR="0069718F" w:rsidRPr="008E3A0F" w:rsidRDefault="0069718F" w:rsidP="008E3A0F">
            <w:pPr>
              <w:spacing w:before="360"/>
              <w:jc w:val="center"/>
              <w:rPr>
                <w:rFonts w:eastAsiaTheme="minorHAnsi" w:cs="Arial"/>
                <w:sz w:val="96"/>
                <w:szCs w:val="96"/>
              </w:rPr>
            </w:pPr>
            <w:r w:rsidRPr="008E3A0F">
              <w:rPr>
                <w:rFonts w:eastAsiaTheme="minorHAnsi" w:cs="Arial"/>
                <w:sz w:val="96"/>
                <w:szCs w:val="96"/>
              </w:rPr>
              <w:t>Kosten EF = 285.000 €</w:t>
            </w:r>
            <w:r w:rsidRPr="008E3A0F">
              <w:rPr>
                <w:rFonts w:eastAsiaTheme="minorHAnsi" w:cs="Arial"/>
                <w:sz w:val="96"/>
                <w:szCs w:val="96"/>
              </w:rPr>
              <w:br/>
              <w:t>Kosten FB = 305.000 €</w:t>
            </w:r>
            <w:r w:rsidR="008A1485">
              <w:rPr>
                <w:rFonts w:eastAsiaTheme="minorHAnsi" w:cs="Arial"/>
                <w:sz w:val="96"/>
                <w:szCs w:val="96"/>
              </w:rPr>
              <w:br/>
            </w:r>
          </w:p>
          <w:p w14:paraId="58D6F5FD" w14:textId="77777777" w:rsidR="0069718F" w:rsidRPr="008E3A0F" w:rsidRDefault="0069718F" w:rsidP="008E3A0F">
            <w:pPr>
              <w:spacing w:before="360"/>
              <w:jc w:val="center"/>
              <w:rPr>
                <w:rFonts w:eastAsiaTheme="minorHAnsi" w:cs="Arial"/>
                <w:sz w:val="96"/>
                <w:szCs w:val="96"/>
              </w:rPr>
            </w:pPr>
            <w:r w:rsidRPr="008E3A0F">
              <w:rPr>
                <w:rFonts w:eastAsiaTheme="minorHAnsi" w:cs="Arial"/>
                <w:sz w:val="96"/>
                <w:szCs w:val="96"/>
              </w:rPr>
              <w:sym w:font="Wingdings" w:char="F0E0"/>
            </w:r>
            <w:r w:rsidRPr="008E3A0F">
              <w:rPr>
                <w:rFonts w:eastAsiaTheme="minorHAnsi" w:cs="Arial"/>
                <w:sz w:val="96"/>
                <w:szCs w:val="96"/>
              </w:rPr>
              <w:t>Eigenfertigung</w:t>
            </w:r>
          </w:p>
        </w:tc>
      </w:tr>
      <w:tr w:rsidR="008A1485" w14:paraId="3C7DBCD1" w14:textId="77777777" w:rsidTr="00D2315C">
        <w:tc>
          <w:tcPr>
            <w:tcW w:w="14596" w:type="dxa"/>
          </w:tcPr>
          <w:p w14:paraId="54A834B5" w14:textId="392B17FD" w:rsidR="00181B2B" w:rsidRDefault="00181B2B" w:rsidP="0069718F">
            <w:pPr>
              <w:spacing w:before="360"/>
              <w:jc w:val="center"/>
              <w:rPr>
                <w:rFonts w:eastAsiaTheme="minorHAnsi" w:cs="Arial"/>
                <w:sz w:val="96"/>
                <w:szCs w:val="96"/>
              </w:rPr>
            </w:pPr>
            <w:r w:rsidRPr="008E3A0F">
              <w:rPr>
                <w:rFonts w:eastAsiaTheme="minorHAnsi" w:cs="Arial"/>
                <w:b/>
                <w:sz w:val="96"/>
                <w:szCs w:val="96"/>
                <w:u w:val="single"/>
              </w:rPr>
              <w:lastRenderedPageBreak/>
              <w:t>Angebot</w:t>
            </w:r>
            <w:r>
              <w:rPr>
                <w:rFonts w:eastAsiaTheme="minorHAnsi" w:cs="Arial"/>
                <w:b/>
                <w:sz w:val="96"/>
                <w:szCs w:val="96"/>
                <w:u w:val="single"/>
              </w:rPr>
              <w:t xml:space="preserve"> 2:</w:t>
            </w:r>
          </w:p>
          <w:p w14:paraId="6A1424A2" w14:textId="0921117A" w:rsidR="008A1485" w:rsidRPr="008E3A0F" w:rsidRDefault="008A1485" w:rsidP="0069718F">
            <w:pPr>
              <w:spacing w:before="360"/>
              <w:jc w:val="center"/>
              <w:rPr>
                <w:rFonts w:eastAsiaTheme="minorHAnsi" w:cs="Arial"/>
                <w:sz w:val="96"/>
                <w:szCs w:val="96"/>
              </w:rPr>
            </w:pPr>
            <w:r w:rsidRPr="008E3A0F">
              <w:rPr>
                <w:rFonts w:eastAsiaTheme="minorHAnsi" w:cs="Arial"/>
                <w:sz w:val="96"/>
                <w:szCs w:val="96"/>
              </w:rPr>
              <w:t>Kosten EF = 285.000 €</w:t>
            </w:r>
            <w:r w:rsidRPr="008E3A0F">
              <w:rPr>
                <w:rFonts w:eastAsiaTheme="minorHAnsi" w:cs="Arial"/>
                <w:sz w:val="96"/>
                <w:szCs w:val="96"/>
              </w:rPr>
              <w:br/>
              <w:t>Kosten FB = 270.000 €</w:t>
            </w:r>
          </w:p>
          <w:p w14:paraId="21CE543D" w14:textId="77777777" w:rsidR="008A1485" w:rsidRPr="008E3A0F" w:rsidRDefault="008A1485" w:rsidP="0069718F">
            <w:pPr>
              <w:spacing w:before="360"/>
              <w:jc w:val="center"/>
              <w:rPr>
                <w:rFonts w:eastAsiaTheme="minorHAnsi" w:cs="Arial"/>
                <w:sz w:val="96"/>
                <w:szCs w:val="96"/>
              </w:rPr>
            </w:pPr>
          </w:p>
          <w:p w14:paraId="03826588" w14:textId="77777777" w:rsidR="008A1485" w:rsidRDefault="008A1485">
            <w:pPr>
              <w:spacing w:before="360"/>
              <w:jc w:val="center"/>
              <w:rPr>
                <w:rFonts w:asciiTheme="minorHAnsi" w:eastAsiaTheme="minorHAnsi" w:hAnsiTheme="minorHAnsi" w:cstheme="minorBidi"/>
                <w:sz w:val="96"/>
                <w:szCs w:val="96"/>
                <w:u w:val="single"/>
              </w:rPr>
            </w:pPr>
            <w:r w:rsidRPr="008E3A0F">
              <w:rPr>
                <w:rFonts w:eastAsiaTheme="minorHAnsi" w:cs="Arial"/>
                <w:sz w:val="96"/>
                <w:szCs w:val="96"/>
              </w:rPr>
              <w:sym w:font="Wingdings" w:char="F0E0"/>
            </w:r>
            <w:r w:rsidRPr="008E3A0F">
              <w:rPr>
                <w:rFonts w:eastAsiaTheme="minorHAnsi" w:cs="Arial"/>
                <w:sz w:val="96"/>
                <w:szCs w:val="96"/>
              </w:rPr>
              <w:t>Fremdbezug</w:t>
            </w:r>
          </w:p>
        </w:tc>
      </w:tr>
      <w:tr w:rsidR="008A1485" w14:paraId="64647F8D" w14:textId="77777777" w:rsidTr="00D2315C">
        <w:trPr>
          <w:trHeight w:val="70"/>
        </w:trPr>
        <w:tc>
          <w:tcPr>
            <w:tcW w:w="14596" w:type="dxa"/>
          </w:tcPr>
          <w:p w14:paraId="3EC1706C" w14:textId="77777777" w:rsidR="008A1485" w:rsidRPr="008E3A0F" w:rsidRDefault="008A1485" w:rsidP="0069718F">
            <w:pPr>
              <w:spacing w:before="360"/>
              <w:jc w:val="center"/>
              <w:rPr>
                <w:rFonts w:eastAsiaTheme="minorHAnsi" w:cs="Arial"/>
                <w:b/>
                <w:sz w:val="96"/>
                <w:szCs w:val="96"/>
                <w:u w:val="single"/>
              </w:rPr>
            </w:pPr>
            <w:r w:rsidRPr="008E3A0F">
              <w:rPr>
                <w:rFonts w:eastAsiaTheme="minorHAnsi" w:cs="Arial"/>
                <w:b/>
                <w:sz w:val="96"/>
                <w:szCs w:val="96"/>
                <w:u w:val="single"/>
              </w:rPr>
              <w:lastRenderedPageBreak/>
              <w:t>Angebot 3:</w:t>
            </w:r>
          </w:p>
          <w:p w14:paraId="1E02B88D" w14:textId="77777777" w:rsidR="008A1485" w:rsidRPr="008E3A0F" w:rsidRDefault="008A1485" w:rsidP="0069718F">
            <w:pPr>
              <w:spacing w:before="360"/>
              <w:jc w:val="center"/>
              <w:rPr>
                <w:rFonts w:eastAsiaTheme="minorHAnsi" w:cs="Arial"/>
                <w:sz w:val="96"/>
                <w:szCs w:val="96"/>
              </w:rPr>
            </w:pPr>
            <w:r w:rsidRPr="008E3A0F">
              <w:rPr>
                <w:rFonts w:eastAsiaTheme="minorHAnsi" w:cs="Arial"/>
                <w:sz w:val="96"/>
                <w:szCs w:val="96"/>
              </w:rPr>
              <w:t>Kosten EF = 285.000 €</w:t>
            </w:r>
          </w:p>
          <w:p w14:paraId="3525B56A" w14:textId="77777777" w:rsidR="00D2315C" w:rsidRDefault="008A1485" w:rsidP="00D2315C">
            <w:pPr>
              <w:spacing w:before="360"/>
              <w:jc w:val="center"/>
              <w:rPr>
                <w:rFonts w:eastAsiaTheme="minorHAnsi" w:cs="Arial"/>
                <w:sz w:val="96"/>
                <w:szCs w:val="96"/>
              </w:rPr>
            </w:pPr>
            <w:r w:rsidRPr="008E3A0F">
              <w:rPr>
                <w:rFonts w:eastAsiaTheme="minorHAnsi" w:cs="Arial"/>
                <w:sz w:val="96"/>
                <w:szCs w:val="96"/>
              </w:rPr>
              <w:t>Kosten FB = 285.000 €</w:t>
            </w:r>
          </w:p>
          <w:p w14:paraId="58DAFE8E" w14:textId="03D24820" w:rsidR="008A1485" w:rsidRPr="00D2315C" w:rsidRDefault="008A1485" w:rsidP="00D2315C">
            <w:pPr>
              <w:spacing w:before="360"/>
              <w:jc w:val="center"/>
              <w:rPr>
                <w:rFonts w:eastAsiaTheme="minorHAnsi" w:cs="Arial"/>
                <w:sz w:val="96"/>
                <w:szCs w:val="96"/>
              </w:rPr>
            </w:pPr>
            <w:r w:rsidRPr="008E3A0F">
              <w:rPr>
                <w:rFonts w:eastAsiaTheme="minorHAnsi" w:cs="Arial"/>
                <w:sz w:val="96"/>
                <w:szCs w:val="96"/>
              </w:rPr>
              <w:br/>
            </w:r>
            <w:r w:rsidR="00181B2B" w:rsidRPr="008E3A0F">
              <w:rPr>
                <w:rFonts w:eastAsiaTheme="minorHAnsi" w:cs="Arial"/>
                <w:sz w:val="96"/>
                <w:szCs w:val="96"/>
              </w:rPr>
              <w:sym w:font="Wingdings" w:char="F0E0"/>
            </w:r>
            <w:r w:rsidR="00181B2B" w:rsidRPr="008E3A0F">
              <w:rPr>
                <w:rFonts w:eastAsiaTheme="minorHAnsi" w:cs="Arial"/>
                <w:sz w:val="96"/>
                <w:szCs w:val="96"/>
              </w:rPr>
              <w:t>Keine eindeutige Entscheidung</w:t>
            </w:r>
          </w:p>
        </w:tc>
      </w:tr>
    </w:tbl>
    <w:p w14:paraId="107BDF26" w14:textId="77777777" w:rsidR="00597B5E" w:rsidRPr="008A4382" w:rsidRDefault="00597B5E" w:rsidP="00332B13">
      <w:pPr>
        <w:spacing w:line="360" w:lineRule="auto"/>
        <w:rPr>
          <w:rFonts w:ascii="ComicSansMS" w:eastAsia="Calibri" w:hAnsi="ComicSansMS" w:cs="ComicSansMS"/>
          <w:color w:val="0070C0"/>
          <w:sz w:val="20"/>
        </w:rPr>
      </w:pPr>
    </w:p>
    <w:sectPr w:rsidR="00597B5E" w:rsidRPr="008A4382" w:rsidSect="008E3A0F">
      <w:headerReference w:type="default" r:id="rId30"/>
      <w:footerReference w:type="default" r:id="rId31"/>
      <w:pgSz w:w="16838" w:h="11906" w:orient="landscape"/>
      <w:pgMar w:top="1417" w:right="1417" w:bottom="1417" w:left="1134" w:header="1701"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5DF99C2" w14:textId="77777777" w:rsidR="00F80DB2" w:rsidRDefault="00F80DB2" w:rsidP="007154EF">
      <w:pPr>
        <w:spacing w:after="0" w:line="240" w:lineRule="auto"/>
      </w:pPr>
      <w:r>
        <w:separator/>
      </w:r>
    </w:p>
  </w:endnote>
  <w:endnote w:type="continuationSeparator" w:id="0">
    <w:p w14:paraId="141A5493" w14:textId="77777777" w:rsidR="00F80DB2" w:rsidRDefault="00F80DB2" w:rsidP="007154E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Monotype Corsiva">
    <w:panose1 w:val="03010101010201010101"/>
    <w:charset w:val="00"/>
    <w:family w:val="script"/>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ComicSansMS">
    <w:altName w:val="Calibri"/>
    <w:panose1 w:val="00000000000000000000"/>
    <w:charset w:val="00"/>
    <w:family w:val="auto"/>
    <w:notTrueType/>
    <w:pitch w:val="default"/>
    <w:sig w:usb0="00000003" w:usb1="00000000" w:usb2="00000000" w:usb3="00000000" w:csb0="00000001" w:csb1="00000000"/>
  </w:font>
  <w:font w:name="DIN-Light">
    <w:altName w:val="Cambria"/>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10304F" w14:textId="51CE9837" w:rsidR="00A842A6" w:rsidRDefault="0033100D">
    <w:pPr>
      <w:pStyle w:val="Fuzeile"/>
      <w:jc w:val="right"/>
    </w:pPr>
    <w:r>
      <w:rPr>
        <w:noProof/>
      </w:rPr>
      <w:drawing>
        <wp:inline distT="0" distB="0" distL="0" distR="0" wp14:anchorId="6EFCC544" wp14:editId="432495FE">
          <wp:extent cx="5761355" cy="276860"/>
          <wp:effectExtent l="0" t="0" r="0" b="0"/>
          <wp:docPr id="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1355" cy="276860"/>
                  </a:xfrm>
                  <a:prstGeom prst="rect">
                    <a:avLst/>
                  </a:prstGeom>
                  <a:noFill/>
                  <a:ln>
                    <a:noFill/>
                  </a:ln>
                </pic:spPr>
              </pic:pic>
            </a:graphicData>
          </a:graphic>
        </wp:inline>
      </w:drawing>
    </w:r>
    <w:sdt>
      <w:sdtPr>
        <w:id w:val="547728957"/>
        <w:docPartObj>
          <w:docPartGallery w:val="Page Numbers (Bottom of Page)"/>
          <w:docPartUnique/>
        </w:docPartObj>
      </w:sdtPr>
      <w:sdtEndPr/>
      <w:sdtContent>
        <w:r w:rsidR="00A842A6">
          <w:fldChar w:fldCharType="begin"/>
        </w:r>
        <w:r w:rsidR="00A842A6">
          <w:instrText>PAGE   \* MERGEFORMAT</w:instrText>
        </w:r>
        <w:r w:rsidR="00A842A6">
          <w:fldChar w:fldCharType="separate"/>
        </w:r>
        <w:r w:rsidR="00A842A6">
          <w:rPr>
            <w:noProof/>
          </w:rPr>
          <w:t>1</w:t>
        </w:r>
        <w:r w:rsidR="00A842A6">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2AFE4F" w14:textId="7FA07A7A" w:rsidR="00A842A6" w:rsidRDefault="00A842A6">
    <w:pPr>
      <w:pStyle w:val="Fuzeile"/>
      <w:jc w:val="right"/>
    </w:pPr>
    <w:r>
      <w:rPr>
        <w:noProof/>
      </w:rPr>
      <w:drawing>
        <wp:inline distT="0" distB="0" distL="0" distR="0" wp14:anchorId="42376B5A" wp14:editId="27769269">
          <wp:extent cx="9067800" cy="266700"/>
          <wp:effectExtent l="0" t="0" r="0" b="0"/>
          <wp:docPr id="569" name="Grafik 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067800" cy="266700"/>
                  </a:xfrm>
                  <a:prstGeom prst="rect">
                    <a:avLst/>
                  </a:prstGeom>
                  <a:noFill/>
                  <a:ln>
                    <a:noFill/>
                  </a:ln>
                </pic:spPr>
              </pic:pic>
            </a:graphicData>
          </a:graphic>
        </wp:inline>
      </w:drawing>
    </w:r>
    <w:r w:rsidRPr="00426859">
      <w:rPr>
        <w:noProof/>
        <w:lang w:eastAsia="de-DE"/>
      </w:rPr>
      <mc:AlternateContent>
        <mc:Choice Requires="wpg">
          <w:drawing>
            <wp:anchor distT="0" distB="0" distL="114300" distR="114300" simplePos="0" relativeHeight="251624960" behindDoc="0" locked="0" layoutInCell="1" allowOverlap="0" wp14:anchorId="16D7A2A3" wp14:editId="6987136A">
              <wp:simplePos x="0" y="0"/>
              <wp:positionH relativeFrom="column">
                <wp:posOffset>-99060</wp:posOffset>
              </wp:positionH>
              <wp:positionV relativeFrom="page">
                <wp:posOffset>10088245</wp:posOffset>
              </wp:positionV>
              <wp:extent cx="5864225" cy="244475"/>
              <wp:effectExtent l="0" t="0" r="3175" b="0"/>
              <wp:wrapNone/>
              <wp:docPr id="315" name="Gruppieren 111"/>
              <wp:cNvGraphicFramePr/>
              <a:graphic xmlns:a="http://schemas.openxmlformats.org/drawingml/2006/main">
                <a:graphicData uri="http://schemas.microsoft.com/office/word/2010/wordprocessingGroup">
                  <wpg:wgp>
                    <wpg:cNvGrpSpPr/>
                    <wpg:grpSpPr>
                      <a:xfrm>
                        <a:off x="0" y="0"/>
                        <a:ext cx="5864225" cy="244475"/>
                        <a:chOff x="0" y="0"/>
                        <a:chExt cx="5864523" cy="245300"/>
                      </a:xfrm>
                    </wpg:grpSpPr>
                    <wps:wsp>
                      <wps:cNvPr id="316" name="Textfeld 112"/>
                      <wps:cNvSpPr txBox="1"/>
                      <wps:spPr>
                        <a:xfrm>
                          <a:off x="0" y="37020"/>
                          <a:ext cx="5695950" cy="208280"/>
                        </a:xfrm>
                        <a:prstGeom prst="rect">
                          <a:avLst/>
                        </a:prstGeom>
                        <a:noFill/>
                      </wps:spPr>
                      <wps:txbx>
                        <w:txbxContent>
                          <w:p w14:paraId="2927F4D9" w14:textId="77777777" w:rsidR="00A842A6" w:rsidRDefault="00A842A6" w:rsidP="00426859">
                            <w:pPr>
                              <w:pStyle w:val="StandardWeb"/>
                              <w:spacing w:before="0" w:beforeAutospacing="0" w:after="0" w:afterAutospacing="0"/>
                            </w:pPr>
                            <w:r>
                              <w:rPr>
                                <w:rFonts w:ascii="Arial" w:hAnsi="Arial" w:cs="Arial"/>
                                <w:color w:val="000000" w:themeColor="text1"/>
                                <w:kern w:val="24"/>
                                <w:sz w:val="16"/>
                                <w:szCs w:val="16"/>
                              </w:rPr>
                              <w:t>Erfahren Sie mehr über das Lehrerportal unter www.wirtschaftundschule.de/ueber-uns</w:t>
                            </w:r>
                          </w:p>
                        </w:txbxContent>
                      </wps:txbx>
                      <wps:bodyPr wrap="square" rtlCol="0">
                        <a:spAutoFit/>
                      </wps:bodyPr>
                    </wps:wsp>
                    <wpg:grpSp>
                      <wpg:cNvPr id="317" name="Gruppieren 317"/>
                      <wpg:cNvGrpSpPr/>
                      <wpg:grpSpPr>
                        <a:xfrm>
                          <a:off x="104523" y="0"/>
                          <a:ext cx="5760000" cy="73088"/>
                          <a:chOff x="104523" y="0"/>
                          <a:chExt cx="5588178" cy="73088"/>
                        </a:xfrm>
                      </wpg:grpSpPr>
                      <wps:wsp>
                        <wps:cNvPr id="318" name="Rechteck 318"/>
                        <wps:cNvSpPr/>
                        <wps:spPr>
                          <a:xfrm>
                            <a:off x="104523" y="1080"/>
                            <a:ext cx="2019557" cy="72008"/>
                          </a:xfrm>
                          <a:prstGeom prst="rect">
                            <a:avLst/>
                          </a:prstGeom>
                          <a:solidFill>
                            <a:srgbClr val="DDDDD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0B10253" w14:textId="77777777" w:rsidR="00A842A6" w:rsidRDefault="00A842A6" w:rsidP="00426859">
                              <w:pPr>
                                <w:rPr>
                                  <w:rFonts w:eastAsia="Times New Roman"/>
                                </w:rPr>
                              </w:pPr>
                            </w:p>
                          </w:txbxContent>
                        </wps:txbx>
                        <wps:bodyPr rtlCol="0" anchor="ctr"/>
                      </wps:wsp>
                      <wps:wsp>
                        <wps:cNvPr id="319" name="Rechteck 319"/>
                        <wps:cNvSpPr/>
                        <wps:spPr>
                          <a:xfrm>
                            <a:off x="2142318" y="1080"/>
                            <a:ext cx="691277" cy="72008"/>
                          </a:xfrm>
                          <a:prstGeom prst="rect">
                            <a:avLst/>
                          </a:prstGeom>
                          <a:solidFill>
                            <a:srgbClr val="DDDDD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8545F7B" w14:textId="77777777" w:rsidR="00A842A6" w:rsidRDefault="00A842A6" w:rsidP="00426859">
                              <w:pPr>
                                <w:rPr>
                                  <w:rFonts w:eastAsia="Times New Roman"/>
                                </w:rPr>
                              </w:pPr>
                            </w:p>
                          </w:txbxContent>
                        </wps:txbx>
                        <wps:bodyPr rtlCol="0" anchor="ctr"/>
                      </wps:wsp>
                      <wps:wsp>
                        <wps:cNvPr id="320" name="Rechteck 320"/>
                        <wps:cNvSpPr/>
                        <wps:spPr>
                          <a:xfrm>
                            <a:off x="2853557" y="0"/>
                            <a:ext cx="691277" cy="72008"/>
                          </a:xfrm>
                          <a:prstGeom prst="rect">
                            <a:avLst/>
                          </a:prstGeom>
                          <a:solidFill>
                            <a:srgbClr val="BEBEBE"/>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54F6336" w14:textId="77777777" w:rsidR="00A842A6" w:rsidRDefault="00A842A6" w:rsidP="00426859">
                              <w:pPr>
                                <w:rPr>
                                  <w:rFonts w:eastAsia="Times New Roman"/>
                                </w:rPr>
                              </w:pPr>
                            </w:p>
                          </w:txbxContent>
                        </wps:txbx>
                        <wps:bodyPr rtlCol="0" anchor="ctr"/>
                      </wps:wsp>
                      <wps:wsp>
                        <wps:cNvPr id="321" name="Rechteck 321"/>
                        <wps:cNvSpPr/>
                        <wps:spPr>
                          <a:xfrm>
                            <a:off x="3566919" y="0"/>
                            <a:ext cx="691277" cy="72008"/>
                          </a:xfrm>
                          <a:prstGeom prst="rect">
                            <a:avLst/>
                          </a:prstGeom>
                          <a:solidFill>
                            <a:srgbClr val="BEBEBE"/>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2E5B6EC" w14:textId="77777777" w:rsidR="00A842A6" w:rsidRDefault="00A842A6" w:rsidP="00426859">
                              <w:pPr>
                                <w:rPr>
                                  <w:rFonts w:eastAsia="Times New Roman"/>
                                </w:rPr>
                              </w:pPr>
                            </w:p>
                          </w:txbxContent>
                        </wps:txbx>
                        <wps:bodyPr rtlCol="0" anchor="ctr"/>
                      </wps:wsp>
                      <wps:wsp>
                        <wps:cNvPr id="322" name="Rechteck 322"/>
                        <wps:cNvSpPr/>
                        <wps:spPr>
                          <a:xfrm>
                            <a:off x="4281949" y="1080"/>
                            <a:ext cx="691277" cy="72008"/>
                          </a:xfrm>
                          <a:prstGeom prst="rect">
                            <a:avLst/>
                          </a:prstGeom>
                          <a:solidFill>
                            <a:srgbClr val="8D8D8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F3C6F87" w14:textId="77777777" w:rsidR="00A842A6" w:rsidRDefault="00A842A6" w:rsidP="00426859">
                              <w:pPr>
                                <w:rPr>
                                  <w:rFonts w:eastAsia="Times New Roman"/>
                                </w:rPr>
                              </w:pPr>
                            </w:p>
                          </w:txbxContent>
                        </wps:txbx>
                        <wps:bodyPr rtlCol="0" anchor="ctr"/>
                      </wps:wsp>
                      <wps:wsp>
                        <wps:cNvPr id="323" name="Rechteck 323"/>
                        <wps:cNvSpPr/>
                        <wps:spPr>
                          <a:xfrm>
                            <a:off x="5001424" y="0"/>
                            <a:ext cx="691277" cy="72008"/>
                          </a:xfrm>
                          <a:prstGeom prst="rect">
                            <a:avLst/>
                          </a:prstGeom>
                          <a:solidFill>
                            <a:srgbClr val="8D8D8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28BB20D" w14:textId="77777777" w:rsidR="00A842A6" w:rsidRDefault="00A842A6" w:rsidP="00426859">
                              <w:pPr>
                                <w:rPr>
                                  <w:rFonts w:eastAsia="Times New Roman"/>
                                </w:rPr>
                              </w:pPr>
                            </w:p>
                          </w:txbxContent>
                        </wps:txbx>
                        <wps:bodyPr rtlCol="0" anchor="ctr"/>
                      </wps:wsp>
                    </wpg:grpSp>
                  </wpg:wgp>
                </a:graphicData>
              </a:graphic>
              <wp14:sizeRelH relativeFrom="margin">
                <wp14:pctWidth>0</wp14:pctWidth>
              </wp14:sizeRelH>
              <wp14:sizeRelV relativeFrom="margin">
                <wp14:pctHeight>0</wp14:pctHeight>
              </wp14:sizeRelV>
            </wp:anchor>
          </w:drawing>
        </mc:Choice>
        <mc:Fallback>
          <w:pict>
            <v:group w14:anchorId="16D7A2A3" id="Gruppieren 111" o:spid="_x0000_s1031" style="position:absolute;left:0;text-align:left;margin-left:-7.8pt;margin-top:794.35pt;width:461.75pt;height:19.25pt;z-index:251624960;mso-position-vertical-relative:page;mso-width-relative:margin;mso-height-relative:margin" coordsize="58645,24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8U8e0gMAACUWAAAOAAAAZHJzL2Uyb0RvYy54bWzsWG1v0zAQ/o7Ef4jyneW9TaN1CBjsCwLE&#10;yw/wHKeJSOxgu2v37zmfE7drCypDbBNqI6WJ4zvfPX7uzvb5y3XXejdMqkbwuR+dhb7HOBVlwxdz&#10;/9vXdy9y31Oa8JK0grO5f8uU//Li+bPzVV+wWNSiLZn0QAlXxaqf+7XWfREEitasI+pM9IzDx0rI&#10;jmh4lYuglGQF2rs2iMNwEqyELHspKFMKWi/tR/8C9VcVo/pjVSmmvXbug20a7xLv1+YeXJyTYiFJ&#10;Xzd0MIPcw4qONBwGdaouiSbeUjZ7qrqGSqFEpc+o6AJRVQ1l6AN4E4U73lxJsezRl0WxWvQOJoB2&#10;B6d7q6Ufbj5JrynnfhJlvsdJB5N0JZd93zDJuBdFkcFo1S8K6Hol+y/9Jzk0LOybcXtdyc78g0Pe&#10;GtG9deiytfYoNGb5JI1jGITCtzhN02lm4ac1zNGeGK3fbglmcTIKZkmI8xaMwwbGOmfMqgcmqQ1Y&#10;6u/A+lKTnuEcKIOAA2sygvUV/KtYWwJUsYUKOxqcPL1+LcDzAUJVKGj8JVzJNIwHQjrIJrNslgFv&#10;EbIwj/O7npOil0pfMdF55mHuSyA88pDcvFca5glAGruYgbl417StaTcwWXPMk15fr3FWVXEtylsw&#10;fQUxMffVjyWRzPekbt8IDCGjRfWvlho04QBG3MoMWgF8SxicEscdh9x0RG6LZkk0vQfNojDNDC8O&#10;cG06CeFngZsmYZ7vUG1fdItvWZ5HU0hcBnUn/Lh0A2tsbH5mtNaMfveSCH0y8AMvXViOszoGh4vJ&#10;LY+j0PKIFCPRIPnMsgxmBl2GxIq6ncsbEh3JMyXapjRUQ7rIxfWbVno3BBh0iT8zG6D9TreW32Uo&#10;KUzLDlGVvm2Z6dfyz6yCxAXhFSPjsWQwNw6hlHEd2U81KZkdPkNaDKObImMk0BZUaDRXYLbTPSgY&#10;e1olo26rZuhvRBlWHCcc/s4wK+wkcGTBtRPuGi7kIQUteDWMbPuPIFloxnDGpO4yzxDVmzj2CKe1&#10;gEpItUR1Rm4I3QdJoLMDjJ4ZS45mdBylsYkCE//7lJ7Monh6YvT/xmhXY58co6F47+VoW9CPZ3Se&#10;JZiG9yvag9H59VtznRL0gMA/TtDJmPGeHp2jA3R29eSoJUeSTYC2kOhPdMbVzriK+H/XG+nTpXN8&#10;gM6umBxF5zTOo1lq6fyI64380lynBP0wCRrPKEwBf3oJGna+u3tC2A3/yQoadkOwhk4fNUGf6Dzs&#10;VB9kQzgZ+fEHdN6cr+FOE88isYQN56bmsHP7HXttTncvfgIAAP//AwBQSwMEFAAGAAgAAAAhAAeJ&#10;kDPjAAAADQEAAA8AAABkcnMvZG93bnJldi54bWxMj8tqwzAQRfeF/oOYQneJbBc/4lgOIbRdhUKT&#10;QslOsSa2iSUZS7Gdv+901S5n7uHOmWIz646NOLjWGgHhMgCGprKqNbWAr+PbIgPmvDRKdtaggDs6&#10;2JSPD4XMlZ3MJ44HXzMqMS6XAhrv+5xzVzWopVvaHg1lFzto6Wkcaq4GOVG57ngUBAnXsjV0oZE9&#10;7hqsroebFvA+yWn7Er6O++tldz8d44/vfYhCPD/N2zUwj7P/g+FXn9ShJKezvRnlWCdgEcYJoRTE&#10;WZYCI2QVpCtgZ1olURoBLwv+/4vyBwAA//8DAFBLAQItABQABgAIAAAAIQC2gziS/gAAAOEBAAAT&#10;AAAAAAAAAAAAAAAAAAAAAABbQ29udGVudF9UeXBlc10ueG1sUEsBAi0AFAAGAAgAAAAhADj9If/W&#10;AAAAlAEAAAsAAAAAAAAAAAAAAAAALwEAAF9yZWxzLy5yZWxzUEsBAi0AFAAGAAgAAAAhAKPxTx7S&#10;AwAAJRYAAA4AAAAAAAAAAAAAAAAALgIAAGRycy9lMm9Eb2MueG1sUEsBAi0AFAAGAAgAAAAhAAeJ&#10;kDPjAAAADQEAAA8AAAAAAAAAAAAAAAAALAYAAGRycy9kb3ducmV2LnhtbFBLBQYAAAAABAAEAPMA&#10;AAA8BwAAAAA=&#10;" o:allowoverlap="f">
              <v:shapetype id="_x0000_t202" coordsize="21600,21600" o:spt="202" path="m,l,21600r21600,l21600,xe">
                <v:stroke joinstyle="miter"/>
                <v:path gradientshapeok="t" o:connecttype="rect"/>
              </v:shapetype>
              <v:shape id="Textfeld 112" o:spid="_x0000_s1032" type="#_x0000_t202" style="position:absolute;top:370;width:56959;height:20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bHcqwgAAANwAAAAPAAAAZHJzL2Rvd25yZXYueG1sRI9Pa8JA&#10;FMTvQr/D8gRvuklLpURXkf4BD72o6f2RfWaD2bch+2rit3cLBY/DzPyGWW9H36or9bEJbCBfZKCI&#10;q2Abrg2Up6/5G6goyBbbwGTgRhG2m6fJGgsbBj7Q9Si1ShCOBRpwIl2hdawceYyL0BEn7xx6j5Jk&#10;X2vb45DgvtXPWbbUHhtOCw47endUXY6/3oCI3eW38tPH/c/4/TG4rHrF0pjZdNytQAmN8gj/t/fW&#10;wEu+hL8z6QjozR0AAP//AwBQSwECLQAUAAYACAAAACEA2+H2y+4AAACFAQAAEwAAAAAAAAAAAAAA&#10;AAAAAAAAW0NvbnRlbnRfVHlwZXNdLnhtbFBLAQItABQABgAIAAAAIQBa9CxbvwAAABUBAAALAAAA&#10;AAAAAAAAAAAAAB8BAABfcmVscy8ucmVsc1BLAQItABQABgAIAAAAIQBWbHcqwgAAANwAAAAPAAAA&#10;AAAAAAAAAAAAAAcCAABkcnMvZG93bnJldi54bWxQSwUGAAAAAAMAAwC3AAAA9gIAAAAA&#10;" filled="f" stroked="f">
                <v:textbox style="mso-fit-shape-to-text:t">
                  <w:txbxContent>
                    <w:p w14:paraId="2927F4D9" w14:textId="77777777" w:rsidR="00A842A6" w:rsidRDefault="00A842A6" w:rsidP="00426859">
                      <w:pPr>
                        <w:pStyle w:val="StandardWeb"/>
                        <w:spacing w:before="0" w:beforeAutospacing="0" w:after="0" w:afterAutospacing="0"/>
                      </w:pPr>
                      <w:r>
                        <w:rPr>
                          <w:rFonts w:ascii="Arial" w:hAnsi="Arial" w:cs="Arial"/>
                          <w:color w:val="000000" w:themeColor="text1"/>
                          <w:kern w:val="24"/>
                          <w:sz w:val="16"/>
                          <w:szCs w:val="16"/>
                        </w:rPr>
                        <w:t>Erfahren Sie mehr über das Lehrerportal unter www.wirtschaftundschule.de/ueber-uns</w:t>
                      </w:r>
                    </w:p>
                  </w:txbxContent>
                </v:textbox>
              </v:shape>
              <v:group id="Gruppieren 317" o:spid="_x0000_s1033" style="position:absolute;left:1045;width:57600;height:730" coordorigin="1045" coordsize="55881,7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MPoUxgAAANwAAAAPAAAAZHJzL2Rvd25yZXYueG1sRI9Pa8JA&#10;FMTvQr/D8gq9mU0aakuaVURq6UEKaqH09sg+k2D2bciu+fPtXaHgcZiZ3zD5ajSN6KlztWUFSRSD&#10;IC6srrlU8HPczt9AOI+ssbFMCiZysFo+zHLMtB14T/3BlyJA2GWooPK+zaR0RUUGXWRb4uCdbGfQ&#10;B9mVUnc4BLhp5HMcL6TBmsNChS1tKirOh4tR8DngsE6Tj353Pm2mv+PL9+8uIaWeHsf1OwhPo7+H&#10;/9tfWkGavMLtTDgCcnkFAAD//wMAUEsBAi0AFAAGAAgAAAAhANvh9svuAAAAhQEAABMAAAAAAAAA&#10;AAAAAAAAAAAAAFtDb250ZW50X1R5cGVzXS54bWxQSwECLQAUAAYACAAAACEAWvQsW78AAAAVAQAA&#10;CwAAAAAAAAAAAAAAAAAfAQAAX3JlbHMvLnJlbHNQSwECLQAUAAYACAAAACEA7DD6FMYAAADcAAAA&#10;DwAAAAAAAAAAAAAAAAAHAgAAZHJzL2Rvd25yZXYueG1sUEsFBgAAAAADAAMAtwAAAPoCAAAAAA==&#10;">
                <v:rect id="Rechteck 318" o:spid="_x0000_s1034" style="position:absolute;left:1045;top:10;width:20195;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PpejwwAAANwAAAAPAAAAZHJzL2Rvd25yZXYueG1sRE/LisIw&#10;FN0L8w/hDriRMVVBhk6jqCC6cOMDZtxdmtvH2NyUJtbq15uF4PJw3sm8M5VoqXGlZQWjYQSCOLW6&#10;5FzB6bj++gbhPLLGyjIpuJOD+eyjl2Cs7Y331B58LkIIuxgVFN7XsZQuLcigG9qaOHCZbQz6AJtc&#10;6gZvIdxUchxFU2mw5NBQYE2rgtLL4WoU+L9HuvldnNe4O44nl+w8WHb/A6X6n93iB4Snzr/FL/dW&#10;K5iMwtpwJhwBOXsCAAD//wMAUEsBAi0AFAAGAAgAAAAhANvh9svuAAAAhQEAABMAAAAAAAAAAAAA&#10;AAAAAAAAAFtDb250ZW50X1R5cGVzXS54bWxQSwECLQAUAAYACAAAACEAWvQsW78AAAAVAQAACwAA&#10;AAAAAAAAAAAAAAAfAQAAX3JlbHMvLnJlbHNQSwECLQAUAAYACAAAACEArz6Xo8MAAADcAAAADwAA&#10;AAAAAAAAAAAAAAAHAgAAZHJzL2Rvd25yZXYueG1sUEsFBgAAAAADAAMAtwAAAPcCAAAAAA==&#10;" fillcolor="#ddd" stroked="f" strokeweight="2pt">
                  <v:textbox>
                    <w:txbxContent>
                      <w:p w14:paraId="10B10253" w14:textId="77777777" w:rsidR="00A842A6" w:rsidRDefault="00A842A6" w:rsidP="00426859">
                        <w:pPr>
                          <w:rPr>
                            <w:rFonts w:eastAsia="Times New Roman"/>
                          </w:rPr>
                        </w:pPr>
                      </w:p>
                    </w:txbxContent>
                  </v:textbox>
                </v:rect>
                <v:rect id="Rechteck 319" o:spid="_x0000_s1035" style="position:absolute;left:21423;top:10;width:6912;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cjI4xwAAANwAAAAPAAAAZHJzL2Rvd25yZXYueG1sRI9Ba8JA&#10;FITvBf/D8oReRDcqlDZ1DSpIe/BSLdTcHtlnkib7NmS3Sdpf3xUEj8PMfMOsksHUoqPWlZYVzGcR&#10;COLM6pJzBZ+n/fQZhPPIGmvLpOCXHCTr0cMKY217/qDu6HMRIOxiVFB438RSuqwgg25mG+LgXWxr&#10;0AfZ5lK32Ae4qeUiip6kwZLDQoEN7QrKquOPUeDPf9nb1ybd4+G0WFaXdLIdvidKPY6HzSsIT4O/&#10;h2/td61gOX+B65lwBOT6HwAA//8DAFBLAQItABQABgAIAAAAIQDb4fbL7gAAAIUBAAATAAAAAAAA&#10;AAAAAAAAAAAAAABbQ29udGVudF9UeXBlc10ueG1sUEsBAi0AFAAGAAgAAAAhAFr0LFu/AAAAFQEA&#10;AAsAAAAAAAAAAAAAAAAAHwEAAF9yZWxzLy5yZWxzUEsBAi0AFAAGAAgAAAAhAMByMjjHAAAA3AAA&#10;AA8AAAAAAAAAAAAAAAAABwIAAGRycy9kb3ducmV2LnhtbFBLBQYAAAAAAwADALcAAAD7AgAAAAA=&#10;" fillcolor="#ddd" stroked="f" strokeweight="2pt">
                  <v:textbox>
                    <w:txbxContent>
                      <w:p w14:paraId="78545F7B" w14:textId="77777777" w:rsidR="00A842A6" w:rsidRDefault="00A842A6" w:rsidP="00426859">
                        <w:pPr>
                          <w:rPr>
                            <w:rFonts w:eastAsia="Times New Roman"/>
                          </w:rPr>
                        </w:pPr>
                      </w:p>
                    </w:txbxContent>
                  </v:textbox>
                </v:rect>
                <v:rect id="Rechteck 320" o:spid="_x0000_s1036" style="position:absolute;left:28535;width:6913;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OmKWwgAAANwAAAAPAAAAZHJzL2Rvd25yZXYueG1sRE9La8JA&#10;EL4X/A/LFHqrm6al2OgaRCmEevJB8ThkpklqdjZktyb+e/cg9PjxvRf5aFt14d43Tgy8TBNQLKWj&#10;RioDx8Pn8wyUDyiErRM2cGUP+XLysMCM3CA7vuxDpWKI+AwN1CF0mda+rNmin7qOJXI/rrcYIuwr&#10;TT0OMdy2Ok2Sd22xkdhQY8frmsvz/s8a2F43w3A+UfGV0tv2d/ygb9yRMU+P42oOKvAY/sV3d0EG&#10;XtM4P56JR0AvbwAAAP//AwBQSwECLQAUAAYACAAAACEA2+H2y+4AAACFAQAAEwAAAAAAAAAAAAAA&#10;AAAAAAAAW0NvbnRlbnRfVHlwZXNdLnhtbFBLAQItABQABgAIAAAAIQBa9CxbvwAAABUBAAALAAAA&#10;AAAAAAAAAAAAAB8BAABfcmVscy8ucmVsc1BLAQItABQABgAIAAAAIQBxOmKWwgAAANwAAAAPAAAA&#10;AAAAAAAAAAAAAAcCAABkcnMvZG93bnJldi54bWxQSwUGAAAAAAMAAwC3AAAA9gIAAAAA&#10;" fillcolor="#bebebe" stroked="f" strokeweight="2pt">
                  <v:textbox>
                    <w:txbxContent>
                      <w:p w14:paraId="454F6336" w14:textId="77777777" w:rsidR="00A842A6" w:rsidRDefault="00A842A6" w:rsidP="00426859">
                        <w:pPr>
                          <w:rPr>
                            <w:rFonts w:eastAsia="Times New Roman"/>
                          </w:rPr>
                        </w:pPr>
                      </w:p>
                    </w:txbxContent>
                  </v:textbox>
                </v:rect>
                <v:rect id="Rechteck 321" o:spid="_x0000_s1037" style="position:absolute;left:35669;width:6912;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dscNxAAAANwAAAAPAAAAZHJzL2Rvd25yZXYueG1sRI9fa8JA&#10;EMTfBb/DsULf9GJaik09RVoEqU/+Qfq4ZLdJNLcXcqeJ375XKPg4zMxvmPmyt7W6cesrJwamkwQU&#10;S+6oksLA8bAez0D5gEJYO2EDd/awXAwHc8zIdbLj2z4UKkLEZ2igDKHJtPZ5yRb9xDUs0ftxrcUQ&#10;ZVtoarGLcFvrNEletcVK4kKJDX+UnF/2V2tge//suss3bb5Setme+zc64Y6MeRr1q3dQgfvwCP+3&#10;N2TgOZ3C35l4BPTiFwAA//8DAFBLAQItABQABgAIAAAAIQDb4fbL7gAAAIUBAAATAAAAAAAAAAAA&#10;AAAAAAAAAABbQ29udGVudF9UeXBlc10ueG1sUEsBAi0AFAAGAAgAAAAhAFr0LFu/AAAAFQEAAAsA&#10;AAAAAAAAAAAAAAAAHwEAAF9yZWxzLy5yZWxzUEsBAi0AFAAGAAgAAAAhAB52xw3EAAAA3AAAAA8A&#10;AAAAAAAAAAAAAAAABwIAAGRycy9kb3ducmV2LnhtbFBLBQYAAAAAAwADALcAAAD4AgAAAAA=&#10;" fillcolor="#bebebe" stroked="f" strokeweight="2pt">
                  <v:textbox>
                    <w:txbxContent>
                      <w:p w14:paraId="72E5B6EC" w14:textId="77777777" w:rsidR="00A842A6" w:rsidRDefault="00A842A6" w:rsidP="00426859">
                        <w:pPr>
                          <w:rPr>
                            <w:rFonts w:eastAsia="Times New Roman"/>
                          </w:rPr>
                        </w:pPr>
                      </w:p>
                    </w:txbxContent>
                  </v:textbox>
                </v:rect>
                <v:rect id="Rechteck 322" o:spid="_x0000_s1038" style="position:absolute;left:42819;top:10;width:6913;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TIbgxQAAANwAAAAPAAAAZHJzL2Rvd25yZXYueG1sRI9PawIx&#10;FMTvBb9DeIVeSs12LVK2RhFBKEIP/jno7bF53SzdvGyT6MZv3whCj8PM/IaZLZLtxIV8aB0reB0X&#10;IIhrp1tuFBz265d3ECEia+wck4IrBVjMRw8zrLQbeEuXXWxEhnCoUIGJsa+kDLUhi2HseuLsfTtv&#10;MWbpG6k9DhluO1kWxVRabDkvGOxpZaj+2Z2tAu8Ob8+rwacyuS4dv04b81tMlXp6TMsPEJFS/A/f&#10;259awaQs4XYmHwE5/wMAAP//AwBQSwECLQAUAAYACAAAACEA2+H2y+4AAACFAQAAEwAAAAAAAAAA&#10;AAAAAAAAAAAAW0NvbnRlbnRfVHlwZXNdLnhtbFBLAQItABQABgAIAAAAIQBa9CxbvwAAABUBAAAL&#10;AAAAAAAAAAAAAAAAAB8BAABfcmVscy8ucmVsc1BLAQItABQABgAIAAAAIQBLTIbgxQAAANwAAAAP&#10;AAAAAAAAAAAAAAAAAAcCAABkcnMvZG93bnJldi54bWxQSwUGAAAAAAMAAwC3AAAA+QIAAAAA&#10;" fillcolor="#8d8d8d" stroked="f" strokeweight="2pt">
                  <v:textbox>
                    <w:txbxContent>
                      <w:p w14:paraId="3F3C6F87" w14:textId="77777777" w:rsidR="00A842A6" w:rsidRDefault="00A842A6" w:rsidP="00426859">
                        <w:pPr>
                          <w:rPr>
                            <w:rFonts w:eastAsia="Times New Roman"/>
                          </w:rPr>
                        </w:pPr>
                      </w:p>
                    </w:txbxContent>
                  </v:textbox>
                </v:rect>
                <v:rect id="Rechteck 323" o:spid="_x0000_s1039" style="position:absolute;left:50014;width:6913;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ACN7xQAAANwAAAAPAAAAZHJzL2Rvd25yZXYueG1sRI9BawIx&#10;FITvhf6H8Aq9FM12LVJWo4hQkIKHWg/t7bF5bhY3L2sS3fjvjVDocZiZb5j5MtlOXMiH1rGC13EB&#10;grh2uuVGwf77Y/QOIkRkjZ1jUnClAMvF48McK+0G/qLLLjYiQzhUqMDE2FdShtqQxTB2PXH2Ds5b&#10;jFn6RmqPQ4bbTpZFMZUWW84LBntaG6qPu7NV4N3+7WU9+FQm16Wf7e+nORVTpZ6f0moGIlKK/+G/&#10;9kYrmJQTuJ/JR0AubgAAAP//AwBQSwECLQAUAAYACAAAACEA2+H2y+4AAACFAQAAEwAAAAAAAAAA&#10;AAAAAAAAAAAAW0NvbnRlbnRfVHlwZXNdLnhtbFBLAQItABQABgAIAAAAIQBa9CxbvwAAABUBAAAL&#10;AAAAAAAAAAAAAAAAAB8BAABfcmVscy8ucmVsc1BLAQItABQABgAIAAAAIQAkACN7xQAAANwAAAAP&#10;AAAAAAAAAAAAAAAAAAcCAABkcnMvZG93bnJldi54bWxQSwUGAAAAAAMAAwC3AAAA+QIAAAAA&#10;" fillcolor="#8d8d8d" stroked="f" strokeweight="2pt">
                  <v:textbox>
                    <w:txbxContent>
                      <w:p w14:paraId="728BB20D" w14:textId="77777777" w:rsidR="00A842A6" w:rsidRDefault="00A842A6" w:rsidP="00426859">
                        <w:pPr>
                          <w:rPr>
                            <w:rFonts w:eastAsia="Times New Roman"/>
                          </w:rPr>
                        </w:pPr>
                      </w:p>
                    </w:txbxContent>
                  </v:textbox>
                </v:rect>
              </v:group>
              <w10:wrap anchory="page"/>
            </v:group>
          </w:pict>
        </mc:Fallback>
      </mc:AlternateContent>
    </w:r>
    <w:r>
      <w:rPr>
        <w:noProof/>
        <w:lang w:eastAsia="de-DE"/>
      </w:rPr>
      <w:t xml:space="preserve"> </w:t>
    </w:r>
    <w:sdt>
      <w:sdtPr>
        <w:id w:val="-1133726"/>
        <w:docPartObj>
          <w:docPartGallery w:val="Page Numbers (Bottom of Page)"/>
          <w:docPartUnique/>
        </w:docPartObj>
      </w:sdtPr>
      <w:sdtEndPr/>
      <w:sdtContent>
        <w:r>
          <w:fldChar w:fldCharType="begin"/>
        </w:r>
        <w:r>
          <w:instrText>PAGE   \* MERGEFORMAT</w:instrText>
        </w:r>
        <w:r>
          <w:fldChar w:fldCharType="separate"/>
        </w:r>
        <w:r>
          <w:rPr>
            <w:noProof/>
          </w:rPr>
          <w:t>2</w:t>
        </w:r>
        <w: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B72C6D" w14:textId="5E85A8F4" w:rsidR="00A842A6" w:rsidRDefault="00F80DB2">
    <w:pPr>
      <w:pStyle w:val="Fuzeile"/>
      <w:jc w:val="right"/>
    </w:pPr>
    <w:sdt>
      <w:sdtPr>
        <w:id w:val="-1172258196"/>
        <w:docPartObj>
          <w:docPartGallery w:val="Page Numbers (Bottom of Page)"/>
          <w:docPartUnique/>
        </w:docPartObj>
      </w:sdtPr>
      <w:sdtEndPr/>
      <w:sdtContent>
        <w:r w:rsidR="0033100D">
          <w:rPr>
            <w:noProof/>
          </w:rPr>
          <w:drawing>
            <wp:inline distT="0" distB="0" distL="0" distR="0" wp14:anchorId="176EB4B7" wp14:editId="7674442A">
              <wp:extent cx="5761355" cy="276860"/>
              <wp:effectExtent l="0" t="0" r="0" b="0"/>
              <wp:docPr id="5"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1355" cy="276860"/>
                      </a:xfrm>
                      <a:prstGeom prst="rect">
                        <a:avLst/>
                      </a:prstGeom>
                      <a:noFill/>
                      <a:ln>
                        <a:noFill/>
                      </a:ln>
                    </pic:spPr>
                  </pic:pic>
                </a:graphicData>
              </a:graphic>
            </wp:inline>
          </w:drawing>
        </w:r>
        <w:r w:rsidR="00A842A6">
          <w:fldChar w:fldCharType="begin"/>
        </w:r>
        <w:r w:rsidR="00A842A6">
          <w:instrText>PAGE   \* MERGEFORMAT</w:instrText>
        </w:r>
        <w:r w:rsidR="00A842A6">
          <w:fldChar w:fldCharType="separate"/>
        </w:r>
        <w:r w:rsidR="00A842A6">
          <w:rPr>
            <w:noProof/>
          </w:rPr>
          <w:t>11</w:t>
        </w:r>
        <w:r w:rsidR="00A842A6">
          <w:fldChar w:fldCharType="end"/>
        </w:r>
      </w:sdtContent>
    </w:sdt>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814457" w14:textId="79E77A91" w:rsidR="00A842A6" w:rsidRDefault="00A842A6">
    <w:pPr>
      <w:pStyle w:val="Fuzeile"/>
      <w:jc w:val="right"/>
    </w:pPr>
    <w:r>
      <w:rPr>
        <w:noProof/>
      </w:rPr>
      <w:drawing>
        <wp:inline distT="0" distB="0" distL="0" distR="0" wp14:anchorId="6F2F7433" wp14:editId="303E444A">
          <wp:extent cx="9067800" cy="266700"/>
          <wp:effectExtent l="0" t="0" r="0" b="0"/>
          <wp:docPr id="573" name="Grafik 5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067800" cy="266700"/>
                  </a:xfrm>
                  <a:prstGeom prst="rect">
                    <a:avLst/>
                  </a:prstGeom>
                  <a:noFill/>
                  <a:ln>
                    <a:noFill/>
                  </a:ln>
                </pic:spPr>
              </pic:pic>
            </a:graphicData>
          </a:graphic>
        </wp:inline>
      </w:drawing>
    </w:r>
    <w:r w:rsidRPr="009C6082" w:rsidDel="00506DDF">
      <w:rPr>
        <w:noProof/>
        <w:lang w:eastAsia="de-DE"/>
      </w:rPr>
      <w:t xml:space="preserve"> </w:t>
    </w:r>
    <w:r>
      <w:rPr>
        <w:noProof/>
        <w:lang w:eastAsia="de-DE"/>
      </w:rPr>
      <w:t xml:space="preserve"> </w:t>
    </w:r>
    <w:sdt>
      <w:sdtPr>
        <w:id w:val="1957913690"/>
        <w:docPartObj>
          <w:docPartGallery w:val="Page Numbers (Bottom of Page)"/>
          <w:docPartUnique/>
        </w:docPartObj>
      </w:sdtPr>
      <w:sdtEndPr/>
      <w:sdtContent>
        <w:r>
          <w:fldChar w:fldCharType="begin"/>
        </w:r>
        <w:r>
          <w:instrText>PAGE   \* MERGEFORMAT</w:instrText>
        </w:r>
        <w:r>
          <w:fldChar w:fldCharType="separate"/>
        </w:r>
        <w:r>
          <w:rPr>
            <w:noProof/>
          </w:rPr>
          <w:t>12</w:t>
        </w:r>
        <w:r>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CB689A" w14:textId="1F4258D9" w:rsidR="00A842A6" w:rsidRPr="00680E79" w:rsidRDefault="0033100D" w:rsidP="00D60124">
    <w:pPr>
      <w:pStyle w:val="Fuzeile"/>
      <w:tabs>
        <w:tab w:val="right" w:pos="14287"/>
      </w:tabs>
      <w:jc w:val="right"/>
      <w:rPr>
        <w:sz w:val="20"/>
        <w:szCs w:val="20"/>
      </w:rPr>
    </w:pPr>
    <w:r>
      <w:rPr>
        <w:noProof/>
      </w:rPr>
      <w:drawing>
        <wp:inline distT="0" distB="0" distL="0" distR="0" wp14:anchorId="782C0692" wp14:editId="464ADF3F">
          <wp:extent cx="5760720" cy="276860"/>
          <wp:effectExtent l="0" t="0" r="0" b="0"/>
          <wp:docPr id="7" name="Grafik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0720" cy="276860"/>
                  </a:xfrm>
                  <a:prstGeom prst="rect">
                    <a:avLst/>
                  </a:prstGeom>
                  <a:noFill/>
                  <a:ln>
                    <a:noFill/>
                  </a:ln>
                </pic:spPr>
              </pic:pic>
            </a:graphicData>
          </a:graphic>
        </wp:inline>
      </w:drawing>
    </w:r>
    <w:r w:rsidR="00A842A6">
      <w:rPr>
        <w:noProof/>
        <w:lang w:eastAsia="de-DE"/>
      </w:rPr>
      <mc:AlternateContent>
        <mc:Choice Requires="wps">
          <w:drawing>
            <wp:anchor distT="0" distB="0" distL="114300" distR="114300" simplePos="0" relativeHeight="251634176" behindDoc="0" locked="0" layoutInCell="1" allowOverlap="1" wp14:anchorId="684F51E7" wp14:editId="4352D245">
              <wp:simplePos x="0" y="0"/>
              <wp:positionH relativeFrom="column">
                <wp:posOffset>-627380</wp:posOffset>
              </wp:positionH>
              <wp:positionV relativeFrom="paragraph">
                <wp:posOffset>3437255</wp:posOffset>
              </wp:positionV>
              <wp:extent cx="7125335" cy="207010"/>
              <wp:effectExtent l="0" t="0" r="0" b="2540"/>
              <wp:wrapNone/>
              <wp:docPr id="46" name="Textfeld 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125335" cy="207010"/>
                      </a:xfrm>
                      <a:prstGeom prst="rect">
                        <a:avLst/>
                      </a:prstGeom>
                      <a:noFill/>
                      <a:ln w="6350">
                        <a:noFill/>
                      </a:ln>
                      <a:effectLst/>
                    </wps:spPr>
                    <wps:txbx>
                      <w:txbxContent>
                        <w:p w14:paraId="52518550" w14:textId="3F3671CC" w:rsidR="00A842A6" w:rsidRPr="00F83EC1" w:rsidRDefault="00A842A6" w:rsidP="004C6667">
                          <w:pPr>
                            <w:rPr>
                              <w:rFonts w:ascii="DIN-Light" w:hAnsi="DIN-Light"/>
                              <w:sz w:val="16"/>
                              <w:szCs w:val="16"/>
                            </w:rPr>
                          </w:pPr>
                          <w:r w:rsidRPr="00F83EC1">
                            <w:rPr>
                              <w:rFonts w:ascii="DIN-Light" w:hAnsi="DIN-Light"/>
                              <w:sz w:val="16"/>
                              <w:szCs w:val="16"/>
                            </w:rPr>
                            <w:t>WIRTSCHAFT UND SCHULE IST EIN PROJEKT DER INSM</w:t>
                          </w:r>
                          <w:r>
                            <w:rPr>
                              <w:rFonts w:ascii="DIN-Light" w:hAnsi="DIN-Light"/>
                              <w:sz w:val="16"/>
                              <w:szCs w:val="16"/>
                            </w:rPr>
                            <w:t>.</w:t>
                          </w:r>
                          <w:r w:rsidRPr="00F83EC1">
                            <w:rPr>
                              <w:rFonts w:ascii="DIN-Light" w:hAnsi="DIN-Light"/>
                              <w:sz w:val="16"/>
                              <w:szCs w:val="16"/>
                            </w:rPr>
                            <w:t xml:space="preserve"> WEITERE INFORMATIONEN UNTER </w:t>
                          </w:r>
                          <w:hyperlink r:id="rId2" w:history="1">
                            <w:r w:rsidRPr="00F83EC1">
                              <w:rPr>
                                <w:rStyle w:val="Hyperlink"/>
                                <w:rFonts w:ascii="DIN-Light" w:hAnsi="DIN-Light"/>
                                <w:sz w:val="16"/>
                                <w:szCs w:val="16"/>
                              </w:rPr>
                              <w:t>www.insm.de/insm/ueber-die-insm/FAQ.html</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84F51E7" id="_x0000_t202" coordsize="21600,21600" o:spt="202" path="m,l,21600r21600,l21600,xe">
              <v:stroke joinstyle="miter"/>
              <v:path gradientshapeok="t" o:connecttype="rect"/>
            </v:shapetype>
            <v:shape id="Textfeld 46" o:spid="_x0000_s1040" type="#_x0000_t202" style="position:absolute;left:0;text-align:left;margin-left:-49.4pt;margin-top:270.65pt;width:561.05pt;height:16.3pt;z-index:251634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AGPQQQIAAIEEAAAOAAAAZHJzL2Uyb0RvYy54bWysVE2P2yAQvVfqf0DcGzvfWyvOKt1VqkrR&#10;7kpJtWeCIbaKGQokdvrrO2AnG217qnrBwDzm470ZL+7bWpGTsK4CndPhIKVEaA5FpQ85/b5bf7qj&#10;xHmmC6ZAi5yehaP3y48fFo3JxAhKUIWwBJ1olzUmp6X3JksSx0tRMzcAIzQaJdiaeTzaQ1JY1qD3&#10;WiWjNJ0lDdjCWODCObx97Ix0Gf1LKbh/ltIJT1ROMTcfVxvXfViT5YJlB8tMWfE+DfYPWdSs0hj0&#10;6uqReUaOtvrDVV1xCw6kH3CoE5Cy4iLWgNUM03fVbEtmRKwFyXHmSpP7f2750+nFkqrI6WRGiWY1&#10;arQTrZdCFQSvkJ/GuAxhW4NA336BFnWOtTqzAf7DISS5wXQPHKIDH620dfhipQQfogTnK+0YhnC8&#10;nA9H0/F4SglH2yidIxEhbvL22ljnvwqoSdjk1KKsMQN22jjfQS+QEEzDulIK71mmNGlyOhtP0/jg&#10;akHnSgeAiE3SuwlldJmHnW/3baRmfqFhD8UZWbDQ9ZEzfF1hRhvm/Auz2DhYHw6Df8ZFKsDI0O8o&#10;KcH++tt9wKOeaKWkwUbMqft5ZFZQor5pVPrzcDIJnRsPk+l8hAd7a9nfWvSxfgDs9SGOneFxG/Be&#10;XbbSQv2KM7MKUdHENMfYOfWX7YPvxgNnjovVKoKwVw3zG701/CJ+4HvXvjJrelE8yvkEl5Zl2Ttt&#10;OmynzuroQVZRuMBzx2rfRdjnUfp+JsMg3Z4j6u3PsfwNAAD//wMAUEsDBBQABgAIAAAAIQBL0yAz&#10;5AAAAAwBAAAPAAAAZHJzL2Rvd25yZXYueG1sTI9PT8JAEMXvJn6HzZh4gy2taCndEtKEmBg5gFy4&#10;TbtL27h/aneB6qd3OOlt5s3Le7/JV6PR7KIG3zkrYDaNgClbO9nZRsDhYzNJgfmAVqJ2Vgn4Vh5W&#10;xf1djpl0V7tTl31oGIVYn6GANoQ+49zXrTLop65Xlm4nNxgMtA4NlwNeKdxoHkfRMzfYWWposVdl&#10;q+rP/dkIeCs3W9xVsUl/dPn6flr3X4fjXIjHh3G9BBbUGP7McMMndCiIqXJnKz3TAiaLlNCDgPnT&#10;LAF2c0RxQlNF0kuyAF7k/P8TxS8AAAD//wMAUEsBAi0AFAAGAAgAAAAhALaDOJL+AAAA4QEAABMA&#10;AAAAAAAAAAAAAAAAAAAAAFtDb250ZW50X1R5cGVzXS54bWxQSwECLQAUAAYACAAAACEAOP0h/9YA&#10;AACUAQAACwAAAAAAAAAAAAAAAAAvAQAAX3JlbHMvLnJlbHNQSwECLQAUAAYACAAAACEAtABj0EEC&#10;AACBBAAADgAAAAAAAAAAAAAAAAAuAgAAZHJzL2Uyb0RvYy54bWxQSwECLQAUAAYACAAAACEAS9Mg&#10;M+QAAAAMAQAADwAAAAAAAAAAAAAAAACbBAAAZHJzL2Rvd25yZXYueG1sUEsFBgAAAAAEAAQA8wAA&#10;AKwFAAAAAA==&#10;" filled="f" stroked="f" strokeweight=".5pt">
              <v:textbox>
                <w:txbxContent>
                  <w:p w14:paraId="52518550" w14:textId="3F3671CC" w:rsidR="00A842A6" w:rsidRPr="00F83EC1" w:rsidRDefault="00A842A6" w:rsidP="004C6667">
                    <w:pPr>
                      <w:rPr>
                        <w:rFonts w:ascii="DIN-Light" w:hAnsi="DIN-Light"/>
                        <w:sz w:val="16"/>
                        <w:szCs w:val="16"/>
                      </w:rPr>
                    </w:pPr>
                    <w:r w:rsidRPr="00F83EC1">
                      <w:rPr>
                        <w:rFonts w:ascii="DIN-Light" w:hAnsi="DIN-Light"/>
                        <w:sz w:val="16"/>
                        <w:szCs w:val="16"/>
                      </w:rPr>
                      <w:t>WIRTSCHAFT UND SCHULE IST EIN PROJEKT DER INSM</w:t>
                    </w:r>
                    <w:r>
                      <w:rPr>
                        <w:rFonts w:ascii="DIN-Light" w:hAnsi="DIN-Light"/>
                        <w:sz w:val="16"/>
                        <w:szCs w:val="16"/>
                      </w:rPr>
                      <w:t>.</w:t>
                    </w:r>
                    <w:r w:rsidRPr="00F83EC1">
                      <w:rPr>
                        <w:rFonts w:ascii="DIN-Light" w:hAnsi="DIN-Light"/>
                        <w:sz w:val="16"/>
                        <w:szCs w:val="16"/>
                      </w:rPr>
                      <w:t xml:space="preserve"> WEITERE INFORMATIONEN UNTER </w:t>
                    </w:r>
                    <w:hyperlink r:id="rId3" w:history="1">
                      <w:r w:rsidRPr="00F83EC1">
                        <w:rPr>
                          <w:rStyle w:val="Hyperlink"/>
                          <w:rFonts w:ascii="DIN-Light" w:hAnsi="DIN-Light"/>
                          <w:sz w:val="16"/>
                          <w:szCs w:val="16"/>
                        </w:rPr>
                        <w:t>www.insm.de/insm/ueber-die-insm/FAQ.html</w:t>
                      </w:r>
                    </w:hyperlink>
                  </w:p>
                </w:txbxContent>
              </v:textbox>
            </v:shape>
          </w:pict>
        </mc:Fallback>
      </mc:AlternateContent>
    </w:r>
    <w:r w:rsidR="00A842A6" w:rsidRPr="00680E79">
      <w:rPr>
        <w:sz w:val="20"/>
        <w:szCs w:val="20"/>
      </w:rPr>
      <w:fldChar w:fldCharType="begin"/>
    </w:r>
    <w:r w:rsidR="00A842A6" w:rsidRPr="00680E79">
      <w:rPr>
        <w:sz w:val="20"/>
        <w:szCs w:val="20"/>
      </w:rPr>
      <w:instrText>PAGE   \* MERGEFORMAT</w:instrText>
    </w:r>
    <w:r w:rsidR="00A842A6" w:rsidRPr="00680E79">
      <w:rPr>
        <w:sz w:val="20"/>
        <w:szCs w:val="20"/>
      </w:rPr>
      <w:fldChar w:fldCharType="separate"/>
    </w:r>
    <w:r w:rsidR="00A842A6">
      <w:rPr>
        <w:noProof/>
        <w:sz w:val="20"/>
        <w:szCs w:val="20"/>
      </w:rPr>
      <w:t>15</w:t>
    </w:r>
    <w:r w:rsidR="00A842A6" w:rsidRPr="00680E79">
      <w:rPr>
        <w:sz w:val="20"/>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37A66D" w14:textId="0D9D6111" w:rsidR="00A842A6" w:rsidRPr="00680E79" w:rsidRDefault="00A842A6" w:rsidP="00E80A9A">
    <w:pPr>
      <w:pStyle w:val="Fuzeile"/>
      <w:tabs>
        <w:tab w:val="right" w:pos="14287"/>
      </w:tabs>
      <w:jc w:val="right"/>
      <w:rPr>
        <w:sz w:val="20"/>
        <w:szCs w:val="20"/>
      </w:rPr>
    </w:pPr>
    <w:r>
      <w:rPr>
        <w:noProof/>
      </w:rPr>
      <w:drawing>
        <wp:inline distT="0" distB="0" distL="0" distR="0" wp14:anchorId="7E676E7A" wp14:editId="31F29604">
          <wp:extent cx="9067800" cy="266700"/>
          <wp:effectExtent l="0" t="0" r="0" b="0"/>
          <wp:docPr id="353" name="Grafik 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067800" cy="266700"/>
                  </a:xfrm>
                  <a:prstGeom prst="rect">
                    <a:avLst/>
                  </a:prstGeom>
                  <a:noFill/>
                  <a:ln>
                    <a:noFill/>
                  </a:ln>
                </pic:spPr>
              </pic:pic>
            </a:graphicData>
          </a:graphic>
        </wp:inline>
      </w:drawing>
    </w:r>
    <w:r w:rsidRPr="00483D5A">
      <w:rPr>
        <w:noProof/>
        <w:sz w:val="20"/>
        <w:szCs w:val="20"/>
        <w:lang w:eastAsia="de-DE"/>
      </w:rPr>
      <mc:AlternateContent>
        <mc:Choice Requires="wpg">
          <w:drawing>
            <wp:anchor distT="0" distB="0" distL="114300" distR="114300" simplePos="0" relativeHeight="251594240" behindDoc="0" locked="0" layoutInCell="1" allowOverlap="0" wp14:anchorId="7493DC1B" wp14:editId="676FE61A">
              <wp:simplePos x="0" y="0"/>
              <wp:positionH relativeFrom="column">
                <wp:posOffset>-103505</wp:posOffset>
              </wp:positionH>
              <wp:positionV relativeFrom="page">
                <wp:posOffset>10099741</wp:posOffset>
              </wp:positionV>
              <wp:extent cx="5864400" cy="244800"/>
              <wp:effectExtent l="0" t="0" r="3175" b="0"/>
              <wp:wrapNone/>
              <wp:docPr id="519" name="Gruppieren 111"/>
              <wp:cNvGraphicFramePr/>
              <a:graphic xmlns:a="http://schemas.openxmlformats.org/drawingml/2006/main">
                <a:graphicData uri="http://schemas.microsoft.com/office/word/2010/wordprocessingGroup">
                  <wpg:wgp>
                    <wpg:cNvGrpSpPr/>
                    <wpg:grpSpPr>
                      <a:xfrm>
                        <a:off x="0" y="0"/>
                        <a:ext cx="5864400" cy="244800"/>
                        <a:chOff x="0" y="0"/>
                        <a:chExt cx="5864523" cy="245300"/>
                      </a:xfrm>
                    </wpg:grpSpPr>
                    <wps:wsp>
                      <wps:cNvPr id="520" name="Textfeld 112"/>
                      <wps:cNvSpPr txBox="1"/>
                      <wps:spPr>
                        <a:xfrm>
                          <a:off x="0" y="37020"/>
                          <a:ext cx="5695950" cy="208280"/>
                        </a:xfrm>
                        <a:prstGeom prst="rect">
                          <a:avLst/>
                        </a:prstGeom>
                        <a:noFill/>
                      </wps:spPr>
                      <wps:txbx>
                        <w:txbxContent>
                          <w:p w14:paraId="58B76402" w14:textId="77777777" w:rsidR="00A842A6" w:rsidRDefault="00A842A6" w:rsidP="00483D5A">
                            <w:pPr>
                              <w:pStyle w:val="StandardWeb"/>
                              <w:spacing w:before="0" w:beforeAutospacing="0" w:after="0" w:afterAutospacing="0"/>
                            </w:pPr>
                            <w:r>
                              <w:rPr>
                                <w:rFonts w:ascii="Arial" w:hAnsi="Arial" w:cs="Arial"/>
                                <w:color w:val="000000" w:themeColor="text1"/>
                                <w:kern w:val="24"/>
                                <w:sz w:val="16"/>
                                <w:szCs w:val="16"/>
                              </w:rPr>
                              <w:t>Erfahren Sie mehr über das Lehrerportal unter www.wirtschaftundschule.de/ueber-uns</w:t>
                            </w:r>
                          </w:p>
                        </w:txbxContent>
                      </wps:txbx>
                      <wps:bodyPr wrap="square" rtlCol="0">
                        <a:spAutoFit/>
                      </wps:bodyPr>
                    </wps:wsp>
                    <wpg:grpSp>
                      <wpg:cNvPr id="521" name="Gruppieren 521"/>
                      <wpg:cNvGrpSpPr/>
                      <wpg:grpSpPr>
                        <a:xfrm>
                          <a:off x="104523" y="0"/>
                          <a:ext cx="5760000" cy="73088"/>
                          <a:chOff x="104523" y="0"/>
                          <a:chExt cx="5588178" cy="73088"/>
                        </a:xfrm>
                      </wpg:grpSpPr>
                      <wps:wsp>
                        <wps:cNvPr id="522" name="Rechteck 522"/>
                        <wps:cNvSpPr/>
                        <wps:spPr>
                          <a:xfrm>
                            <a:off x="104523" y="1080"/>
                            <a:ext cx="2019557" cy="72008"/>
                          </a:xfrm>
                          <a:prstGeom prst="rect">
                            <a:avLst/>
                          </a:prstGeom>
                          <a:solidFill>
                            <a:srgbClr val="DDDDD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E475CDB" w14:textId="77777777" w:rsidR="00A842A6" w:rsidRDefault="00A842A6" w:rsidP="00483D5A">
                              <w:pPr>
                                <w:rPr>
                                  <w:rFonts w:eastAsia="Times New Roman"/>
                                </w:rPr>
                              </w:pPr>
                            </w:p>
                          </w:txbxContent>
                        </wps:txbx>
                        <wps:bodyPr rtlCol="0" anchor="ctr"/>
                      </wps:wsp>
                      <wps:wsp>
                        <wps:cNvPr id="523" name="Rechteck 523"/>
                        <wps:cNvSpPr/>
                        <wps:spPr>
                          <a:xfrm>
                            <a:off x="2142318" y="1080"/>
                            <a:ext cx="691277" cy="72008"/>
                          </a:xfrm>
                          <a:prstGeom prst="rect">
                            <a:avLst/>
                          </a:prstGeom>
                          <a:solidFill>
                            <a:srgbClr val="DDDDD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63D0CF3" w14:textId="77777777" w:rsidR="00A842A6" w:rsidRDefault="00A842A6" w:rsidP="00483D5A">
                              <w:pPr>
                                <w:rPr>
                                  <w:rFonts w:eastAsia="Times New Roman"/>
                                </w:rPr>
                              </w:pPr>
                            </w:p>
                          </w:txbxContent>
                        </wps:txbx>
                        <wps:bodyPr rtlCol="0" anchor="ctr"/>
                      </wps:wsp>
                      <wps:wsp>
                        <wps:cNvPr id="524" name="Rechteck 524"/>
                        <wps:cNvSpPr/>
                        <wps:spPr>
                          <a:xfrm>
                            <a:off x="2853557" y="0"/>
                            <a:ext cx="691277" cy="72008"/>
                          </a:xfrm>
                          <a:prstGeom prst="rect">
                            <a:avLst/>
                          </a:prstGeom>
                          <a:solidFill>
                            <a:srgbClr val="BEBEBE"/>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7079A02" w14:textId="77777777" w:rsidR="00A842A6" w:rsidRDefault="00A842A6" w:rsidP="00483D5A">
                              <w:pPr>
                                <w:rPr>
                                  <w:rFonts w:eastAsia="Times New Roman"/>
                                </w:rPr>
                              </w:pPr>
                            </w:p>
                          </w:txbxContent>
                        </wps:txbx>
                        <wps:bodyPr rtlCol="0" anchor="ctr"/>
                      </wps:wsp>
                      <wps:wsp>
                        <wps:cNvPr id="525" name="Rechteck 525"/>
                        <wps:cNvSpPr/>
                        <wps:spPr>
                          <a:xfrm>
                            <a:off x="3566919" y="0"/>
                            <a:ext cx="691277" cy="72008"/>
                          </a:xfrm>
                          <a:prstGeom prst="rect">
                            <a:avLst/>
                          </a:prstGeom>
                          <a:solidFill>
                            <a:srgbClr val="BEBEBE"/>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EFCED62" w14:textId="77777777" w:rsidR="00A842A6" w:rsidRDefault="00A842A6" w:rsidP="00483D5A">
                              <w:pPr>
                                <w:rPr>
                                  <w:rFonts w:eastAsia="Times New Roman"/>
                                </w:rPr>
                              </w:pPr>
                            </w:p>
                          </w:txbxContent>
                        </wps:txbx>
                        <wps:bodyPr rtlCol="0" anchor="ctr"/>
                      </wps:wsp>
                      <wps:wsp>
                        <wps:cNvPr id="526" name="Rechteck 526"/>
                        <wps:cNvSpPr/>
                        <wps:spPr>
                          <a:xfrm>
                            <a:off x="4281949" y="1080"/>
                            <a:ext cx="691277" cy="72008"/>
                          </a:xfrm>
                          <a:prstGeom prst="rect">
                            <a:avLst/>
                          </a:prstGeom>
                          <a:solidFill>
                            <a:srgbClr val="8D8D8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EF2047B" w14:textId="77777777" w:rsidR="00A842A6" w:rsidRDefault="00A842A6" w:rsidP="00483D5A">
                              <w:pPr>
                                <w:rPr>
                                  <w:rFonts w:eastAsia="Times New Roman"/>
                                </w:rPr>
                              </w:pPr>
                            </w:p>
                          </w:txbxContent>
                        </wps:txbx>
                        <wps:bodyPr rtlCol="0" anchor="ctr"/>
                      </wps:wsp>
                      <wps:wsp>
                        <wps:cNvPr id="527" name="Rechteck 527"/>
                        <wps:cNvSpPr/>
                        <wps:spPr>
                          <a:xfrm>
                            <a:off x="5001424" y="0"/>
                            <a:ext cx="691277" cy="72008"/>
                          </a:xfrm>
                          <a:prstGeom prst="rect">
                            <a:avLst/>
                          </a:prstGeom>
                          <a:solidFill>
                            <a:srgbClr val="8D8D8D"/>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C5892AF" w14:textId="77777777" w:rsidR="00A842A6" w:rsidRDefault="00A842A6" w:rsidP="00483D5A">
                              <w:pPr>
                                <w:rPr>
                                  <w:rFonts w:eastAsia="Times New Roman"/>
                                </w:rPr>
                              </w:pPr>
                            </w:p>
                          </w:txbxContent>
                        </wps:txbx>
                        <wps:bodyPr rtlCol="0" anchor="ctr"/>
                      </wps:wsp>
                    </wpg:grpSp>
                  </wpg:wgp>
                </a:graphicData>
              </a:graphic>
              <wp14:sizeRelH relativeFrom="margin">
                <wp14:pctWidth>0</wp14:pctWidth>
              </wp14:sizeRelH>
              <wp14:sizeRelV relativeFrom="margin">
                <wp14:pctHeight>0</wp14:pctHeight>
              </wp14:sizeRelV>
            </wp:anchor>
          </w:drawing>
        </mc:Choice>
        <mc:Fallback>
          <w:pict>
            <v:group w14:anchorId="7493DC1B" id="_x0000_s1041" style="position:absolute;left:0;text-align:left;margin-left:-8.15pt;margin-top:795.25pt;width:461.75pt;height:19.3pt;z-index:251594240;mso-position-vertical-relative:page;mso-width-relative:margin;mso-height-relative:margin" coordsize="58645,24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95nr4AMAADEWAAAOAAAAZHJzL2Uyb0RvYy54bWzsmFGPmzgQx99P6ndAvHfBBBKCNlu13XZf&#10;Tteq7X0ArzEBHWBqO5vst7/xGDvZJFc1e+ruqkoiJWA8Y8/fP49tLt9suja441I1ol+E5CIOA94z&#10;UTb9chH+/e3j6zwMlKZ9SVvR80V4z1X45urVH5froeCJqEVbchmAk14V62ER1loPRRQpVvOOqgsx&#10;8B4eVkJ2VMOtXEalpGvw3rVREsfTaC1kOUjBuFJQem0fhlfov6o405+qSnEdtIsQ+qbxV+LvrfmN&#10;ri5psZR0qBs2doM+ohcdbXpo1Lu6ppoGK9kcuOoaJoUSlb5gootEVTWMYwwQDYn3ormRYjVgLMti&#10;vRy8TCDtnk6Pdsv+uvssg6ZchBmZh0FPOxikG7kahoZL3geEEKPRelgWUPVGDl+Hz3IsWNo7E/am&#10;kp35h4CCDap779XlGx0wKMzyaZrGMAgMniVpmsM1ys9qGKMDM1Z/2DHMkokzzCbWMHLNRqZ3vjPr&#10;AUhSW7HU/xPra00HjmOgjAJOrATisGJ9g/gq3pYgVWKlwopGp0Bv3gmIfJRQFQoK/1OuySwGr6iI&#10;l2w6z+aZkyzOkxwr+MhpMUilb7joAnOxCCUAjxzSuz+VBl9Q1VUxDffiY9O2ptzIZLtjrvTmdoMU&#10;5C6EW1HeQwRrmBqLUH1fUcnDQOr2vcCZZJyp4e1Kg0Nsx3ixNqNzGAPLDY6MR8gLSJyAO7RlyWNo&#10;I3GaGTyOIDebxvCx5MwmcY7h0cITd2i6g12W52QG+cvw6o299s9CXeJE+8JZrTn7J8iSfepgdLeD&#10;6+aIn5o7EZPY4kQLxxvkoHmWzcaQIb+iXj7kLUs/iZsSbVMa4hAXubx938rgjgJB1/gxsIH3B9Xa&#10;/iGotDAle7wqfd9yU6/tv/AKyIVZliD4uHJw3w5ljPea2Ec1LbltPkMsxtbNWmMssC/o0HiuoNve&#10;9+jA1bROnG/rZqxvTDkuPN44/lHHrLG3wJZFr71x1/RCHnPQQlRjy7a+E8lK82BWz/dm9XYeB7Rn&#10;tYAFkWmJ7ozdOHWfJI/CvLV5dIfoiesuJFy/3rh0dUB0QtJkQmCewjQ9RHo6J8nsTPTvRjTBhdDA&#10;Oi5ULwjp9AjS6WlI59kE8/DhkvZkPL/7YL6YE84Zeien/5oM7bbZL5Hn7AjP2Uk8T7IpcAvnizPP&#10;uN9x+4jfd8exPQu9vPw8PcLz9CSe0yQn89Ty/IxbjvzafM8pelTgF2+iid+WvjykYYN7sIuenYQ0&#10;nIhgHw1bl2dM0Weex9PqkxwKid+TnsDz9q0HHjfxvSSuYuM7VPPic/cea23f9F79CwAA//8DAFBL&#10;AwQUAAYACAAAACEAlvr6deMAAAANAQAADwAAAGRycy9kb3ducmV2LnhtbEyPwU7DMAyG70i8Q2Qk&#10;bluSTi20NJ2mCThNSNuQELes9dpqTVI1Wdu9PeYER/v/9Ptzvp5Nx0YcfOusArkUwNCWrmptreDz&#10;+LZ4BuaDtpXunEUFN/SwLu7vcp1VbrJ7HA+hZlRifaYVNCH0Gee+bNBov3Q9WsrObjA60DjUvBr0&#10;ROWm45EQCTe6tXSh0T1uGywvh6tR8D7pabOSr+Puct7evo/xx9dOolKPD/PmBVjAOfzB8KtP6lCQ&#10;08ldbeVZp2AhkxWhFMSpiIERkoqnCNiJVkmUSuBFzv9/UfwAAAD//wMAUEsBAi0AFAAGAAgAAAAh&#10;ALaDOJL+AAAA4QEAABMAAAAAAAAAAAAAAAAAAAAAAFtDb250ZW50X1R5cGVzXS54bWxQSwECLQAU&#10;AAYACAAAACEAOP0h/9YAAACUAQAACwAAAAAAAAAAAAAAAAAvAQAAX3JlbHMvLnJlbHNQSwECLQAU&#10;AAYACAAAACEABfeZ6+ADAAAxFgAADgAAAAAAAAAAAAAAAAAuAgAAZHJzL2Uyb0RvYy54bWxQSwEC&#10;LQAUAAYACAAAACEAlvr6deMAAAANAQAADwAAAAAAAAAAAAAAAAA6BgAAZHJzL2Rvd25yZXYueG1s&#10;UEsFBgAAAAAEAAQA8wAAAEoHAAAAAA==&#10;" o:allowoverlap="f">
              <v:shapetype id="_x0000_t202" coordsize="21600,21600" o:spt="202" path="m,l,21600r21600,l21600,xe">
                <v:stroke joinstyle="miter"/>
                <v:path gradientshapeok="t" o:connecttype="rect"/>
              </v:shapetype>
              <v:shape id="Textfeld 112" o:spid="_x0000_s1042" type="#_x0000_t202" style="position:absolute;top:370;width:56959;height:20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7kKAvgAAANwAAAAPAAAAZHJzL2Rvd25yZXYueG1sRE9Ni8Iw&#10;EL0L/ocwgjdNFVyWrlFEV/DgZd3ufWjGpthMSjNr6783B8Hj432vt4Nv1J26WAc2sJhnoIjLYGuu&#10;DBS/x9knqCjIFpvAZOBBEbab8WiNuQ09/9D9IpVKIRxzNOBE2lzrWDryGOehJU7cNXQeJcGu0rbD&#10;PoX7Ri+z7EN7rDk1OGxp76i8Xf69ARG7WzyKbx9Pf8P50LusXGFhzHQy7L5ACQ3yFr/cJ2tgtUzz&#10;05l0BPTmCQAA//8DAFBLAQItABQABgAIAAAAIQDb4fbL7gAAAIUBAAATAAAAAAAAAAAAAAAAAAAA&#10;AABbQ29udGVudF9UeXBlc10ueG1sUEsBAi0AFAAGAAgAAAAhAFr0LFu/AAAAFQEAAAsAAAAAAAAA&#10;AAAAAAAAHwEAAF9yZWxzLy5yZWxzUEsBAi0AFAAGAAgAAAAhAM7uQoC+AAAA3AAAAA8AAAAAAAAA&#10;AAAAAAAABwIAAGRycy9kb3ducmV2LnhtbFBLBQYAAAAAAwADALcAAADyAgAAAAA=&#10;" filled="f" stroked="f">
                <v:textbox style="mso-fit-shape-to-text:t">
                  <w:txbxContent>
                    <w:p w14:paraId="58B76402" w14:textId="77777777" w:rsidR="00A842A6" w:rsidRDefault="00A842A6" w:rsidP="00483D5A">
                      <w:pPr>
                        <w:pStyle w:val="StandardWeb"/>
                        <w:spacing w:before="0" w:beforeAutospacing="0" w:after="0" w:afterAutospacing="0"/>
                      </w:pPr>
                      <w:r>
                        <w:rPr>
                          <w:rFonts w:ascii="Arial" w:hAnsi="Arial" w:cs="Arial"/>
                          <w:color w:val="000000" w:themeColor="text1"/>
                          <w:kern w:val="24"/>
                          <w:sz w:val="16"/>
                          <w:szCs w:val="16"/>
                        </w:rPr>
                        <w:t>Erfahren Sie mehr über das Lehrerportal unter www.wirtschaftundschule.de/ueber-uns</w:t>
                      </w:r>
                    </w:p>
                  </w:txbxContent>
                </v:textbox>
              </v:shape>
              <v:group id="Gruppieren 521" o:spid="_x0000_s1043" style="position:absolute;left:1045;width:57600;height:730" coordorigin="1045" coordsize="55881,7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ss++xgAAANwAAAAPAAAAZHJzL2Rvd25yZXYueG1sRI9Pa8JA&#10;FMTvhX6H5RV6azaxWCR1FRGVHoJQI0hvj+wzCWbfhuyaP9++KxR6HGbmN8xyPZpG9NS52rKCJIpB&#10;EBdW11wqOOf7twUI55E1NpZJwUQO1qvnpyWm2g78Tf3JlyJA2KWooPK+TaV0RUUGXWRb4uBdbWfQ&#10;B9mVUnc4BLhp5CyOP6TBmsNChS1tKypup7tRcBhw2Lwnuz67XbfTTz4/XrKElHp9GTefIDyN/j/8&#10;1/7SCuazBB5nwhGQq18AAAD//wMAUEsBAi0AFAAGAAgAAAAhANvh9svuAAAAhQEAABMAAAAAAAAA&#10;AAAAAAAAAAAAAFtDb250ZW50X1R5cGVzXS54bWxQSwECLQAUAAYACAAAACEAWvQsW78AAAAVAQAA&#10;CwAAAAAAAAAAAAAAAAAfAQAAX3JlbHMvLnJlbHNQSwECLQAUAAYACAAAACEAdLLPvsYAAADcAAAA&#10;DwAAAAAAAAAAAAAAAAAHAgAAZHJzL2Rvd25yZXYueG1sUEsFBgAAAAADAAMAtwAAAPoCAAAAAA==&#10;">
                <v:rect id="Rechteck 522" o:spid="_x0000_s1044" style="position:absolute;left:1045;top:10;width:20195;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8agMxwAAANwAAAAPAAAAZHJzL2Rvd25yZXYueG1sRI9Ba8JA&#10;FITvBf/D8oReRDdNqUjqJtiCtIdeNIJ6e2SfSWr2bchuTdpf7xYEj8PMfMMss8E04kKdqy0reJpF&#10;IIgLq2suFezy9XQBwnlkjY1lUvBLDrJ09LDERNueN3TZ+lIECLsEFVTet4mUrqjIoJvZljh4J9sZ&#10;9EF2pdQd9gFuGhlH0VwarDksVNjSe0XFeftjFPjDX/GxXx3X+JXHz+fTcfI2fE+UehwPq1cQngZ/&#10;D9/an1rBSxzD/5lwBGR6BQAA//8DAFBLAQItABQABgAIAAAAIQDb4fbL7gAAAIUBAAATAAAAAAAA&#10;AAAAAAAAAAAAAABbQ29udGVudF9UeXBlc10ueG1sUEsBAi0AFAAGAAgAAAAhAFr0LFu/AAAAFQEA&#10;AAsAAAAAAAAAAAAAAAAAHwEAAF9yZWxzLy5yZWxzUEsBAi0AFAAGAAgAAAAhALbxqAzHAAAA3AAA&#10;AA8AAAAAAAAAAAAAAAAABwIAAGRycy9kb3ducmV2LnhtbFBLBQYAAAAAAwADALcAAAD7AgAAAAA=&#10;" fillcolor="#ddd" stroked="f" strokeweight="2pt">
                  <v:textbox>
                    <w:txbxContent>
                      <w:p w14:paraId="0E475CDB" w14:textId="77777777" w:rsidR="00A842A6" w:rsidRDefault="00A842A6" w:rsidP="00483D5A">
                        <w:pPr>
                          <w:rPr>
                            <w:rFonts w:eastAsia="Times New Roman"/>
                          </w:rPr>
                        </w:pPr>
                      </w:p>
                    </w:txbxContent>
                  </v:textbox>
                </v:rect>
                <v:rect id="Rechteck 523" o:spid="_x0000_s1045" style="position:absolute;left:21423;top:10;width:6912;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vQ2XxwAAANwAAAAPAAAAZHJzL2Rvd25yZXYueG1sRI9Ba8JA&#10;FITvhf6H5Qm9iG6a0CLRTbAFaQ9eqoJ6e2SfSTT7NmS3Ju2v7wpCj8PMfMMs8sE04kqdqy0reJ5G&#10;IIgLq2suFey2q8kMhPPIGhvLpOCHHOTZ48MCU217/qLrxpciQNilqKDyvk2ldEVFBt3UtsTBO9nO&#10;oA+yK6XusA9w08g4il6lwZrDQoUtvVdUXDbfRoE//BYf++VxhettnFxOx/HbcB4r9TQalnMQngb/&#10;H763P7WClziB25lwBGT2BwAA//8DAFBLAQItABQABgAIAAAAIQDb4fbL7gAAAIUBAAATAAAAAAAA&#10;AAAAAAAAAAAAAABbQ29udGVudF9UeXBlc10ueG1sUEsBAi0AFAAGAAgAAAAhAFr0LFu/AAAAFQEA&#10;AAsAAAAAAAAAAAAAAAAAHwEAAF9yZWxzLy5yZWxzUEsBAi0AFAAGAAgAAAAhANm9DZfHAAAA3AAA&#10;AA8AAAAAAAAAAAAAAAAABwIAAGRycy9kb3ducmV2LnhtbFBLBQYAAAAAAwADALcAAAD7AgAAAAA=&#10;" fillcolor="#ddd" stroked="f" strokeweight="2pt">
                  <v:textbox>
                    <w:txbxContent>
                      <w:p w14:paraId="463D0CF3" w14:textId="77777777" w:rsidR="00A842A6" w:rsidRDefault="00A842A6" w:rsidP="00483D5A">
                        <w:pPr>
                          <w:rPr>
                            <w:rFonts w:eastAsia="Times New Roman"/>
                          </w:rPr>
                        </w:pPr>
                      </w:p>
                    </w:txbxContent>
                  </v:textbox>
                </v:rect>
                <v:rect id="Rechteck 524" o:spid="_x0000_s1046" style="position:absolute;left:28535;width:6913;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SqZtxAAAANwAAAAPAAAAZHJzL2Rvd25yZXYueG1sRI9Ba8JA&#10;FITvBf/D8oTe6qbBSo2uIkpB6klbisdH3jNJzb4N2dXEf98tCB6HmfmGmS97W6srt75yYuB1lIBi&#10;yR1VUhj4/vp4eQflAwph7YQN3NjDcjF4mmNGrpM9Xw+hUBEiPkMDZQhNprXPS7boR65hid7JtRZD&#10;lG2hqcUuwm2t0ySZaIuVxIUSG16XnJ8PF2tgd9t03flI28+Uxrvffko/uCdjnof9agYqcB8e4Xt7&#10;Swbe0jH8n4lHQC/+AAAA//8DAFBLAQItABQABgAIAAAAIQDb4fbL7gAAAIUBAAATAAAAAAAAAAAA&#10;AAAAAAAAAABbQ29udGVudF9UeXBlc10ueG1sUEsBAi0AFAAGAAgAAAAhAFr0LFu/AAAAFQEAAAsA&#10;AAAAAAAAAAAAAAAAHwEAAF9yZWxzLy5yZWxzUEsBAi0AFAAGAAgAAAAhALhKpm3EAAAA3AAAAA8A&#10;AAAAAAAAAAAAAAAABwIAAGRycy9kb3ducmV2LnhtbFBLBQYAAAAAAwADALcAAAD4AgAAAAA=&#10;" fillcolor="#bebebe" stroked="f" strokeweight="2pt">
                  <v:textbox>
                    <w:txbxContent>
                      <w:p w14:paraId="77079A02" w14:textId="77777777" w:rsidR="00A842A6" w:rsidRDefault="00A842A6" w:rsidP="00483D5A">
                        <w:pPr>
                          <w:rPr>
                            <w:rFonts w:eastAsia="Times New Roman"/>
                          </w:rPr>
                        </w:pPr>
                      </w:p>
                    </w:txbxContent>
                  </v:textbox>
                </v:rect>
                <v:rect id="Rechteck 525" o:spid="_x0000_s1047" style="position:absolute;left:35669;width:6912;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BgP2xAAAANwAAAAPAAAAZHJzL2Rvd25yZXYueG1sRI9Ba8JA&#10;FITvgv9heUJvummopUZXEUtB6klbisdH3jNJzb4N2a2J/94VCh6HmfmGWax6W6sLt75yYuB5koBi&#10;yR1VUhj4/voYv4HyAYWwdsIGruxhtRwOFpiR62TPl0MoVISIz9BAGUKTae3zki36iWtYondyrcUQ&#10;ZVtoarGLcFvrNEletcVK4kKJDW9Kzs+HP2tgd33vuvORtp8pvex++xn94J6MeRr16zmowH14hP/b&#10;WzIwTadwPxOPgF7eAAAA//8DAFBLAQItABQABgAIAAAAIQDb4fbL7gAAAIUBAAATAAAAAAAAAAAA&#10;AAAAAAAAAABbQ29udGVudF9UeXBlc10ueG1sUEsBAi0AFAAGAAgAAAAhAFr0LFu/AAAAFQEAAAsA&#10;AAAAAAAAAAAAAAAAHwEAAF9yZWxzLy5yZWxzUEsBAi0AFAAGAAgAAAAhANcGA/bEAAAA3AAAAA8A&#10;AAAAAAAAAAAAAAAABwIAAGRycy9kb3ducmV2LnhtbFBLBQYAAAAAAwADALcAAAD4AgAAAAA=&#10;" fillcolor="#bebebe" stroked="f" strokeweight="2pt">
                  <v:textbox>
                    <w:txbxContent>
                      <w:p w14:paraId="5EFCED62" w14:textId="77777777" w:rsidR="00A842A6" w:rsidRDefault="00A842A6" w:rsidP="00483D5A">
                        <w:pPr>
                          <w:rPr>
                            <w:rFonts w:eastAsia="Times New Roman"/>
                          </w:rPr>
                        </w:pPr>
                      </w:p>
                    </w:txbxContent>
                  </v:textbox>
                </v:rect>
                <v:rect id="Rechteck 526" o:spid="_x0000_s1048" style="position:absolute;left:42819;top:10;width:6913;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PEIbxQAAANwAAAAPAAAAZHJzL2Rvd25yZXYueG1sRI/NasMw&#10;EITvgb6D2EIvIZFrGhPcKKEECqWQQ34O7W2xtpaptXIlNVbfPioEchxm5htmtUm2F2fyoXOs4HFe&#10;gCBunO64VXA6vs6WIEJE1tg7JgV/FGCzvpussNZu5D2dD7EVGcKhRgUmxqGWMjSGLIa5G4iz9+W8&#10;xZilb6X2OGa47WVZFJW02HFeMDjQ1lDzffi1Crw7PU23o09lcn362H2+m5+iUurhPr08g4iU4i18&#10;bb9pBYuygv8z+QjI9QUAAP//AwBQSwECLQAUAAYACAAAACEA2+H2y+4AAACFAQAAEwAAAAAAAAAA&#10;AAAAAAAAAAAAW0NvbnRlbnRfVHlwZXNdLnhtbFBLAQItABQABgAIAAAAIQBa9CxbvwAAABUBAAAL&#10;AAAAAAAAAAAAAAAAAB8BAABfcmVscy8ucmVsc1BLAQItABQABgAIAAAAIQCCPEIbxQAAANwAAAAP&#10;AAAAAAAAAAAAAAAAAAcCAABkcnMvZG93bnJldi54bWxQSwUGAAAAAAMAAwC3AAAA+QIAAAAA&#10;" fillcolor="#8d8d8d" stroked="f" strokeweight="2pt">
                  <v:textbox>
                    <w:txbxContent>
                      <w:p w14:paraId="2EF2047B" w14:textId="77777777" w:rsidR="00A842A6" w:rsidRDefault="00A842A6" w:rsidP="00483D5A">
                        <w:pPr>
                          <w:rPr>
                            <w:rFonts w:eastAsia="Times New Roman"/>
                          </w:rPr>
                        </w:pPr>
                      </w:p>
                    </w:txbxContent>
                  </v:textbox>
                </v:rect>
                <v:rect id="Rechteck 527" o:spid="_x0000_s1049" style="position:absolute;left:50014;width:6913;height:7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cOeAxQAAANwAAAAPAAAAZHJzL2Rvd25yZXYueG1sRI9BawIx&#10;FITvBf9DeEIvpWZdqi1bo4hQKAUPWg/t7bF53SzdvKxJdNN/bwShx2FmvmEWq2Q7cSYfWscKppMC&#10;BHHtdMuNgsPn2+MLiBCRNXaOScEfBVgtR3cLrLQbeEfnfWxEhnCoUIGJsa+kDLUhi2HieuLs/Thv&#10;MWbpG6k9DhluO1kWxVxabDkvGOxpY6j+3Z+sAu8OTw+bwacyuS59bb8/zLGYK3U/TutXEJFS/A/f&#10;2u9awax8huuZfATk8gIAAP//AwBQSwECLQAUAAYACAAAACEA2+H2y+4AAACFAQAAEwAAAAAAAAAA&#10;AAAAAAAAAAAAW0NvbnRlbnRfVHlwZXNdLnhtbFBLAQItABQABgAIAAAAIQBa9CxbvwAAABUBAAAL&#10;AAAAAAAAAAAAAAAAAB8BAABfcmVscy8ucmVsc1BLAQItABQABgAIAAAAIQDtcOeAxQAAANwAAAAP&#10;AAAAAAAAAAAAAAAAAAcCAABkcnMvZG93bnJldi54bWxQSwUGAAAAAAMAAwC3AAAA+QIAAAAA&#10;" fillcolor="#8d8d8d" stroked="f" strokeweight="2pt">
                  <v:textbox>
                    <w:txbxContent>
                      <w:p w14:paraId="1C5892AF" w14:textId="77777777" w:rsidR="00A842A6" w:rsidRDefault="00A842A6" w:rsidP="00483D5A">
                        <w:pPr>
                          <w:rPr>
                            <w:rFonts w:eastAsia="Times New Roman"/>
                          </w:rPr>
                        </w:pPr>
                      </w:p>
                    </w:txbxContent>
                  </v:textbox>
                </v:rect>
              </v:group>
              <w10:wrap anchory="page"/>
            </v:group>
          </w:pict>
        </mc:Fallback>
      </mc:AlternateContent>
    </w:r>
    <w:r>
      <w:rPr>
        <w:noProof/>
        <w:lang w:eastAsia="de-DE"/>
      </w:rPr>
      <mc:AlternateContent>
        <mc:Choice Requires="wps">
          <w:drawing>
            <wp:anchor distT="0" distB="0" distL="114300" distR="114300" simplePos="0" relativeHeight="251563520" behindDoc="0" locked="0" layoutInCell="1" allowOverlap="1" wp14:anchorId="4ADB5BAC" wp14:editId="5C58A25C">
              <wp:simplePos x="0" y="0"/>
              <wp:positionH relativeFrom="column">
                <wp:posOffset>-627380</wp:posOffset>
              </wp:positionH>
              <wp:positionV relativeFrom="paragraph">
                <wp:posOffset>3437255</wp:posOffset>
              </wp:positionV>
              <wp:extent cx="7125335" cy="207010"/>
              <wp:effectExtent l="0" t="0" r="0" b="2540"/>
              <wp:wrapNone/>
              <wp:docPr id="528" name="Textfeld 5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125335" cy="207010"/>
                      </a:xfrm>
                      <a:prstGeom prst="rect">
                        <a:avLst/>
                      </a:prstGeom>
                      <a:noFill/>
                      <a:ln w="6350">
                        <a:noFill/>
                      </a:ln>
                      <a:effectLst/>
                    </wps:spPr>
                    <wps:txbx>
                      <w:txbxContent>
                        <w:p w14:paraId="578F4786" w14:textId="26B88038" w:rsidR="00A842A6" w:rsidRPr="00F83EC1" w:rsidRDefault="00A842A6" w:rsidP="004C6667">
                          <w:pPr>
                            <w:rPr>
                              <w:rFonts w:ascii="DIN-Light" w:hAnsi="DIN-Light"/>
                              <w:sz w:val="16"/>
                              <w:szCs w:val="16"/>
                            </w:rPr>
                          </w:pPr>
                          <w:r w:rsidRPr="00F83EC1">
                            <w:rPr>
                              <w:rFonts w:ascii="DIN-Light" w:hAnsi="DIN-Light"/>
                              <w:sz w:val="16"/>
                              <w:szCs w:val="16"/>
                            </w:rPr>
                            <w:t>WIRTSCHAFT UND SCHULE IST EIN PROJEKT DER INSM</w:t>
                          </w:r>
                          <w:r>
                            <w:rPr>
                              <w:rFonts w:ascii="DIN-Light" w:hAnsi="DIN-Light"/>
                              <w:sz w:val="16"/>
                              <w:szCs w:val="16"/>
                            </w:rPr>
                            <w:t>.</w:t>
                          </w:r>
                          <w:r w:rsidRPr="00F83EC1">
                            <w:rPr>
                              <w:rFonts w:ascii="DIN-Light" w:hAnsi="DIN-Light"/>
                              <w:sz w:val="16"/>
                              <w:szCs w:val="16"/>
                            </w:rPr>
                            <w:t xml:space="preserve"> WEITERE INFORMATIONEN UNTER </w:t>
                          </w:r>
                          <w:hyperlink r:id="rId2" w:history="1">
                            <w:r w:rsidRPr="00F83EC1">
                              <w:rPr>
                                <w:rStyle w:val="Hyperlink"/>
                                <w:rFonts w:ascii="DIN-Light" w:hAnsi="DIN-Light"/>
                                <w:sz w:val="16"/>
                                <w:szCs w:val="16"/>
                              </w:rPr>
                              <w:t>www.insm.de/insm/ueber-die-insm/FAQ.html</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DB5BAC" id="Textfeld 528" o:spid="_x0000_s1050" type="#_x0000_t202" style="position:absolute;left:0;text-align:left;margin-left:-49.4pt;margin-top:270.65pt;width:561.05pt;height:16.3pt;z-index:251563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TLkMRAIAAIQEAAAOAAAAZHJzL2Uyb0RvYy54bWysVF1v2yAUfZ+0/4B4X2zno+2sOFXWKtOk&#10;qK2UTH0mGBJrwGVAYme/fhecpFG3p2kvGLiH+3HOvZ7ed1qRg3C+AVPRYpBTIgyHujHbin5fLz7d&#10;UeIDMzVTYERFj8LT+9nHD9PWlmIIO1C1cASdGF+2tqK7EGyZZZ7vhGZ+AFYYNEpwmgU8um1WO9ai&#10;d62yYZ7fZC242jrgwnu8feyNdJb8Syl4eJbSi0BURTG3kFaX1k1cs9mUlVvH7K7hpzTYP2ShWWMw&#10;6MXVIwuM7F3zhyvdcAceZBhw0BlI2XCRasBqivxdNasdsyLVguR4e6HJ/z+3/Onw4khTV3QyRKkM&#10;0yjSWnRBClWTeIcMtdaXCFxZhIbuC3SodKrW2yXwHx4h2RWmf+ARHRnppNPxi7USfIgiHC/EYxzC&#10;8fK2GE5GowklHG3D/BapiHGzt9fW+fBVgCZxU1GHwqYM2GHpQw89Q2IwA4tGKbxnpTKkrejNaJKn&#10;BxcLOlcmAkRqk5ObWEafedyFbtMlcorJmYcN1EekwUHfSt7yRYMpLZkPL8xh72CBOA/hGRepAEPD&#10;aUfJDtyvv91HPEqKVkpa7MWK+p975gQl6ptBsT8X43Fs3nQYT26HeHDXls21xez1A2C7Fzh5lqdt&#10;xAd13koH+hXHZh6jookZjrErGs7bh9BPCI4dF/N5AmG7WhaWZmX5Wf1I+Lp7Zc6eVAmo5xOcu5aV&#10;78Tpsb08830A2STlItE9q6c2wlZP2p/GMs7S9Tmh3n4es98AAAD//wMAUEsDBBQABgAIAAAAIQBL&#10;0yAz5AAAAAwBAAAPAAAAZHJzL2Rvd25yZXYueG1sTI9PT8JAEMXvJn6HzZh4gy2taCndEtKEmBg5&#10;gFy4TbtL27h/aneB6qd3OOlt5s3Le7/JV6PR7KIG3zkrYDaNgClbO9nZRsDhYzNJgfmAVqJ2Vgn4&#10;Vh5Wxf1djpl0V7tTl31oGIVYn6GANoQ+49zXrTLop65Xlm4nNxgMtA4NlwNeKdxoHkfRMzfYWWpo&#10;sVdlq+rP/dkIeCs3W9xVsUl/dPn6flr3X4fjXIjHh3G9BBbUGP7McMMndCiIqXJnKz3TAiaLlNCD&#10;gPnTLAF2c0RxQlNF0kuyAF7k/P8TxS8AAAD//wMAUEsBAi0AFAAGAAgAAAAhALaDOJL+AAAA4QEA&#10;ABMAAAAAAAAAAAAAAAAAAAAAAFtDb250ZW50X1R5cGVzXS54bWxQSwECLQAUAAYACAAAACEAOP0h&#10;/9YAAACUAQAACwAAAAAAAAAAAAAAAAAvAQAAX3JlbHMvLnJlbHNQSwECLQAUAAYACAAAACEAz0y5&#10;DEQCAACEBAAADgAAAAAAAAAAAAAAAAAuAgAAZHJzL2Uyb0RvYy54bWxQSwECLQAUAAYACAAAACEA&#10;S9MgM+QAAAAMAQAADwAAAAAAAAAAAAAAAACeBAAAZHJzL2Rvd25yZXYueG1sUEsFBgAAAAAEAAQA&#10;8wAAAK8FAAAAAA==&#10;" filled="f" stroked="f" strokeweight=".5pt">
              <v:textbox>
                <w:txbxContent>
                  <w:p w14:paraId="578F4786" w14:textId="26B88038" w:rsidR="00A842A6" w:rsidRPr="00F83EC1" w:rsidRDefault="00A842A6" w:rsidP="004C6667">
                    <w:pPr>
                      <w:rPr>
                        <w:rFonts w:ascii="DIN-Light" w:hAnsi="DIN-Light"/>
                        <w:sz w:val="16"/>
                        <w:szCs w:val="16"/>
                      </w:rPr>
                    </w:pPr>
                    <w:r w:rsidRPr="00F83EC1">
                      <w:rPr>
                        <w:rFonts w:ascii="DIN-Light" w:hAnsi="DIN-Light"/>
                        <w:sz w:val="16"/>
                        <w:szCs w:val="16"/>
                      </w:rPr>
                      <w:t>WIRTSCHAFT UND SCHULE IST EIN PROJEKT DER INSM</w:t>
                    </w:r>
                    <w:r>
                      <w:rPr>
                        <w:rFonts w:ascii="DIN-Light" w:hAnsi="DIN-Light"/>
                        <w:sz w:val="16"/>
                        <w:szCs w:val="16"/>
                      </w:rPr>
                      <w:t>.</w:t>
                    </w:r>
                    <w:r w:rsidRPr="00F83EC1">
                      <w:rPr>
                        <w:rFonts w:ascii="DIN-Light" w:hAnsi="DIN-Light"/>
                        <w:sz w:val="16"/>
                        <w:szCs w:val="16"/>
                      </w:rPr>
                      <w:t xml:space="preserve"> WEITERE INFORMATIONEN UNTER </w:t>
                    </w:r>
                    <w:hyperlink r:id="rId3" w:history="1">
                      <w:r w:rsidRPr="00F83EC1">
                        <w:rPr>
                          <w:rStyle w:val="Hyperlink"/>
                          <w:rFonts w:ascii="DIN-Light" w:hAnsi="DIN-Light"/>
                          <w:sz w:val="16"/>
                          <w:szCs w:val="16"/>
                        </w:rPr>
                        <w:t>www.insm.de/insm/ueber-die-insm/FAQ.html</w:t>
                      </w:r>
                    </w:hyperlink>
                  </w:p>
                </w:txbxContent>
              </v:textbox>
            </v:shape>
          </w:pict>
        </mc:Fallback>
      </mc:AlternateContent>
    </w:r>
    <w:r>
      <w:rPr>
        <w:noProof/>
        <w:sz w:val="20"/>
        <w:szCs w:val="20"/>
        <w:lang w:eastAsia="de-DE"/>
      </w:rPr>
      <w:t xml:space="preserve"> </w:t>
    </w:r>
    <w:r w:rsidRPr="007C4C0D">
      <w:rPr>
        <w:noProof/>
        <w:sz w:val="20"/>
        <w:szCs w:val="20"/>
        <w:lang w:eastAsia="de-DE"/>
      </w:rPr>
      <w:t xml:space="preserve"> </w:t>
    </w:r>
    <w:r w:rsidRPr="00680E79">
      <w:rPr>
        <w:sz w:val="20"/>
        <w:szCs w:val="20"/>
      </w:rPr>
      <w:fldChar w:fldCharType="begin"/>
    </w:r>
    <w:r w:rsidRPr="00680E79">
      <w:rPr>
        <w:sz w:val="20"/>
        <w:szCs w:val="20"/>
      </w:rPr>
      <w:instrText>PAGE   \* MERGEFORMAT</w:instrText>
    </w:r>
    <w:r w:rsidRPr="00680E79">
      <w:rPr>
        <w:sz w:val="20"/>
        <w:szCs w:val="20"/>
      </w:rPr>
      <w:fldChar w:fldCharType="separate"/>
    </w:r>
    <w:r>
      <w:rPr>
        <w:noProof/>
        <w:sz w:val="20"/>
        <w:szCs w:val="20"/>
      </w:rPr>
      <w:t>18</w:t>
    </w:r>
    <w:r w:rsidRPr="00680E79">
      <w:rPr>
        <w:sz w:val="20"/>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16F7B34" w14:textId="77777777" w:rsidR="00F80DB2" w:rsidRDefault="00F80DB2" w:rsidP="007154EF">
      <w:pPr>
        <w:spacing w:after="0" w:line="240" w:lineRule="auto"/>
      </w:pPr>
      <w:r>
        <w:separator/>
      </w:r>
    </w:p>
  </w:footnote>
  <w:footnote w:type="continuationSeparator" w:id="0">
    <w:p w14:paraId="3E720E03" w14:textId="77777777" w:rsidR="00F80DB2" w:rsidRDefault="00F80DB2" w:rsidP="007154EF">
      <w:pPr>
        <w:spacing w:after="0" w:line="240" w:lineRule="auto"/>
      </w:pPr>
      <w:r>
        <w:continuationSeparator/>
      </w:r>
    </w:p>
  </w:footnote>
  <w:footnote w:id="1">
    <w:p w14:paraId="500B44FF" w14:textId="74ED13F4" w:rsidR="00A842A6" w:rsidRDefault="00A842A6">
      <w:pPr>
        <w:pStyle w:val="Funotentext"/>
      </w:pPr>
      <w:r>
        <w:rPr>
          <w:rStyle w:val="Funotenzeichen"/>
        </w:rPr>
        <w:footnoteRef/>
      </w:r>
      <w:r>
        <w:t xml:space="preserve"> Bild In: </w:t>
      </w:r>
      <w:r w:rsidRPr="0033100D">
        <w:t>https://www.real.de/product/345485358/?kwd=&amp;source=pla&amp;sid=29362034&amp;gclid=CjwKCAjwte71BRBCEiwAU_V9h_iF7_gvFjhlQ51IPXMiVSqPKgTn3VkiGkS8ru0P2DbIBgkTAWDuFhoCWKIQAvD_BwE</w:t>
      </w:r>
      <w:r>
        <w:t xml:space="preserve"> (Zugriff am 13.05.2020)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1F8F6B" w14:textId="55FFEC10" w:rsidR="00A842A6" w:rsidRDefault="00A842A6">
    <w:pPr>
      <w:pStyle w:val="Kopfzeile"/>
    </w:pPr>
    <w:r>
      <w:rPr>
        <w:noProof/>
      </w:rPr>
      <w:drawing>
        <wp:anchor distT="0" distB="0" distL="114300" distR="114300" simplePos="0" relativeHeight="251777536" behindDoc="0" locked="0" layoutInCell="1" allowOverlap="1" wp14:anchorId="724D9A5F" wp14:editId="07CFB163">
          <wp:simplePos x="0" y="0"/>
          <wp:positionH relativeFrom="margin">
            <wp:align>right</wp:align>
          </wp:positionH>
          <wp:positionV relativeFrom="paragraph">
            <wp:posOffset>-737235</wp:posOffset>
          </wp:positionV>
          <wp:extent cx="5761355" cy="544830"/>
          <wp:effectExtent l="0" t="0" r="0" b="7620"/>
          <wp:wrapNone/>
          <wp:docPr id="566" name="Grafik 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1355" cy="544830"/>
                  </a:xfrm>
                  <a:prstGeom prst="rect">
                    <a:avLst/>
                  </a:prstGeom>
                  <a:noFill/>
                  <a:ln>
                    <a:noFill/>
                  </a:ln>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7B8792" w14:textId="21739876" w:rsidR="00A842A6" w:rsidRDefault="00A842A6">
    <w:pPr>
      <w:pStyle w:val="Kopfzeile"/>
    </w:pPr>
    <w:r>
      <w:rPr>
        <w:noProof/>
      </w:rPr>
      <w:drawing>
        <wp:anchor distT="0" distB="0" distL="114300" distR="114300" simplePos="0" relativeHeight="251778560" behindDoc="0" locked="0" layoutInCell="1" allowOverlap="1" wp14:anchorId="18178780" wp14:editId="3E99B9DC">
          <wp:simplePos x="0" y="0"/>
          <wp:positionH relativeFrom="margin">
            <wp:align>right</wp:align>
          </wp:positionH>
          <wp:positionV relativeFrom="paragraph">
            <wp:posOffset>-784860</wp:posOffset>
          </wp:positionV>
          <wp:extent cx="9072245" cy="598805"/>
          <wp:effectExtent l="0" t="0" r="0" b="0"/>
          <wp:wrapNone/>
          <wp:docPr id="568" name="Grafik 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072245" cy="598805"/>
                  </a:xfrm>
                  <a:prstGeom prst="rect">
                    <a:avLst/>
                  </a:prstGeom>
                  <a:noFill/>
                  <a:ln>
                    <a:noFill/>
                  </a:ln>
                </pic:spPr>
              </pic:pic>
            </a:graphicData>
          </a:graphic>
        </wp:anchor>
      </w:drawing>
    </w:r>
    <w:r>
      <w:rPr>
        <w:noProof/>
        <w:lang w:eastAsia="de-DE"/>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F7668C" w14:textId="4C6B7904" w:rsidR="00A842A6" w:rsidRDefault="00A842A6">
    <w:pPr>
      <w:pStyle w:val="Kopfzeile"/>
    </w:pPr>
    <w:r>
      <w:rPr>
        <w:noProof/>
      </w:rPr>
      <w:drawing>
        <wp:anchor distT="0" distB="0" distL="114300" distR="114300" simplePos="0" relativeHeight="251779584" behindDoc="0" locked="0" layoutInCell="1" allowOverlap="1" wp14:anchorId="14AAB82C" wp14:editId="606353AE">
          <wp:simplePos x="0" y="0"/>
          <wp:positionH relativeFrom="margin">
            <wp:align>right</wp:align>
          </wp:positionH>
          <wp:positionV relativeFrom="paragraph">
            <wp:posOffset>-737235</wp:posOffset>
          </wp:positionV>
          <wp:extent cx="5761355" cy="544830"/>
          <wp:effectExtent l="0" t="0" r="0" b="7620"/>
          <wp:wrapNone/>
          <wp:docPr id="570" name="Grafik 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1355" cy="544830"/>
                  </a:xfrm>
                  <a:prstGeom prst="rect">
                    <a:avLst/>
                  </a:prstGeom>
                  <a:noFill/>
                  <a:ln>
                    <a:noFill/>
                  </a:ln>
                </pic:spPr>
              </pic:pic>
            </a:graphicData>
          </a:graphic>
        </wp:anchor>
      </w:drawing>
    </w:r>
    <w:r>
      <w:rPr>
        <w:noProof/>
        <w:lang w:eastAsia="de-DE"/>
      </w:rP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67373C" w14:textId="416B6601" w:rsidR="00A842A6" w:rsidRDefault="00A842A6">
    <w:pPr>
      <w:pStyle w:val="Kopfzeile"/>
    </w:pPr>
    <w:r>
      <w:rPr>
        <w:noProof/>
      </w:rPr>
      <w:drawing>
        <wp:anchor distT="0" distB="0" distL="114300" distR="114300" simplePos="0" relativeHeight="251780608" behindDoc="0" locked="0" layoutInCell="1" allowOverlap="1" wp14:anchorId="1CC67787" wp14:editId="548F499C">
          <wp:simplePos x="0" y="0"/>
          <wp:positionH relativeFrom="margin">
            <wp:align>right</wp:align>
          </wp:positionH>
          <wp:positionV relativeFrom="paragraph">
            <wp:posOffset>-784860</wp:posOffset>
          </wp:positionV>
          <wp:extent cx="9072245" cy="598805"/>
          <wp:effectExtent l="0" t="0" r="0" b="0"/>
          <wp:wrapNone/>
          <wp:docPr id="572" name="Grafik 5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072245" cy="598805"/>
                  </a:xfrm>
                  <a:prstGeom prst="rect">
                    <a:avLst/>
                  </a:prstGeom>
                  <a:noFill/>
                  <a:ln>
                    <a:noFill/>
                  </a:ln>
                </pic:spPr>
              </pic:pic>
            </a:graphicData>
          </a:graphic>
        </wp:anchor>
      </w:drawing>
    </w:r>
    <w:r>
      <w:rPr>
        <w:noProof/>
        <w:lang w:eastAsia="de-DE"/>
      </w:rP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837750" w14:textId="4055F61A" w:rsidR="00A842A6" w:rsidRDefault="00A842A6">
    <w:pPr>
      <w:pStyle w:val="Kopfzeile"/>
      <w:rPr>
        <w:noProof/>
        <w:lang w:eastAsia="de-DE"/>
      </w:rPr>
    </w:pPr>
    <w:r>
      <w:rPr>
        <w:noProof/>
      </w:rPr>
      <w:drawing>
        <wp:anchor distT="0" distB="0" distL="114300" distR="114300" simplePos="0" relativeHeight="251781632" behindDoc="0" locked="0" layoutInCell="1" allowOverlap="1" wp14:anchorId="31D1EC27" wp14:editId="20BFECC3">
          <wp:simplePos x="0" y="0"/>
          <wp:positionH relativeFrom="margin">
            <wp:align>right</wp:align>
          </wp:positionH>
          <wp:positionV relativeFrom="paragraph">
            <wp:posOffset>-737235</wp:posOffset>
          </wp:positionV>
          <wp:extent cx="5760720" cy="544830"/>
          <wp:effectExtent l="0" t="0" r="0" b="7620"/>
          <wp:wrapNone/>
          <wp:docPr id="1"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0720" cy="544830"/>
                  </a:xfrm>
                  <a:prstGeom prst="rect">
                    <a:avLst/>
                  </a:prstGeom>
                  <a:noFill/>
                  <a:ln>
                    <a:noFill/>
                  </a:ln>
                </pic:spPr>
              </pic:pic>
            </a:graphicData>
          </a:graphic>
        </wp:anchor>
      </w:drawing>
    </w:r>
  </w:p>
  <w:p w14:paraId="0E850970" w14:textId="77777777" w:rsidR="00A842A6" w:rsidRDefault="00A842A6">
    <w:pPr>
      <w:pStyle w:val="Kopfzeil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8CCC97" w14:textId="7F05703E" w:rsidR="00A842A6" w:rsidRDefault="00A842A6">
    <w:pPr>
      <w:pStyle w:val="Kopfzeile"/>
    </w:pPr>
    <w:r>
      <w:rPr>
        <w:noProof/>
      </w:rPr>
      <w:drawing>
        <wp:anchor distT="0" distB="0" distL="114300" distR="114300" simplePos="0" relativeHeight="251782656" behindDoc="0" locked="0" layoutInCell="1" allowOverlap="1" wp14:anchorId="5D95C3F3" wp14:editId="58380E94">
          <wp:simplePos x="0" y="0"/>
          <wp:positionH relativeFrom="margin">
            <wp:align>right</wp:align>
          </wp:positionH>
          <wp:positionV relativeFrom="paragraph">
            <wp:posOffset>-784860</wp:posOffset>
          </wp:positionV>
          <wp:extent cx="9072245" cy="598805"/>
          <wp:effectExtent l="0" t="0" r="0" b="0"/>
          <wp:wrapNone/>
          <wp:docPr id="352" name="Grafik 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072245" cy="598805"/>
                  </a:xfrm>
                  <a:prstGeom prst="rect">
                    <a:avLst/>
                  </a:prstGeom>
                  <a:noFill/>
                  <a:ln>
                    <a:noFill/>
                  </a:ln>
                </pic:spPr>
              </pic:pic>
            </a:graphicData>
          </a:graphic>
        </wp:anchor>
      </w:drawing>
    </w:r>
    <w:r>
      <w:rPr>
        <w:noProof/>
        <w:lang w:eastAsia="de-DE"/>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343FCC"/>
    <w:multiLevelType w:val="hybridMultilevel"/>
    <w:tmpl w:val="51CC7A44"/>
    <w:lvl w:ilvl="0" w:tplc="F5266A7A">
      <w:start w:val="1"/>
      <w:numFmt w:val="bullet"/>
      <w:lvlText w:val=""/>
      <w:lvlJc w:val="left"/>
      <w:pPr>
        <w:ind w:left="720" w:hanging="360"/>
      </w:pPr>
      <w:rPr>
        <w:rFonts w:ascii="Wingdings" w:eastAsia="Arial" w:hAnsi="Wingdings"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08431A8D"/>
    <w:multiLevelType w:val="hybridMultilevel"/>
    <w:tmpl w:val="6D443C46"/>
    <w:lvl w:ilvl="0" w:tplc="380ECDB0">
      <w:start w:val="1"/>
      <w:numFmt w:val="decimal"/>
      <w:lvlText w:val="%1."/>
      <w:lvlJc w:val="left"/>
      <w:pPr>
        <w:ind w:left="785" w:hanging="360"/>
      </w:pPr>
      <w:rPr>
        <w:rFonts w:hint="default"/>
      </w:rPr>
    </w:lvl>
    <w:lvl w:ilvl="1" w:tplc="04070019" w:tentative="1">
      <w:start w:val="1"/>
      <w:numFmt w:val="lowerLetter"/>
      <w:lvlText w:val="%2."/>
      <w:lvlJc w:val="left"/>
      <w:pPr>
        <w:ind w:left="1505" w:hanging="360"/>
      </w:pPr>
    </w:lvl>
    <w:lvl w:ilvl="2" w:tplc="0407001B" w:tentative="1">
      <w:start w:val="1"/>
      <w:numFmt w:val="lowerRoman"/>
      <w:lvlText w:val="%3."/>
      <w:lvlJc w:val="right"/>
      <w:pPr>
        <w:ind w:left="2225" w:hanging="180"/>
      </w:pPr>
    </w:lvl>
    <w:lvl w:ilvl="3" w:tplc="0407000F" w:tentative="1">
      <w:start w:val="1"/>
      <w:numFmt w:val="decimal"/>
      <w:lvlText w:val="%4."/>
      <w:lvlJc w:val="left"/>
      <w:pPr>
        <w:ind w:left="2945" w:hanging="360"/>
      </w:pPr>
    </w:lvl>
    <w:lvl w:ilvl="4" w:tplc="04070019" w:tentative="1">
      <w:start w:val="1"/>
      <w:numFmt w:val="lowerLetter"/>
      <w:lvlText w:val="%5."/>
      <w:lvlJc w:val="left"/>
      <w:pPr>
        <w:ind w:left="3665" w:hanging="360"/>
      </w:pPr>
    </w:lvl>
    <w:lvl w:ilvl="5" w:tplc="0407001B" w:tentative="1">
      <w:start w:val="1"/>
      <w:numFmt w:val="lowerRoman"/>
      <w:lvlText w:val="%6."/>
      <w:lvlJc w:val="right"/>
      <w:pPr>
        <w:ind w:left="4385" w:hanging="180"/>
      </w:pPr>
    </w:lvl>
    <w:lvl w:ilvl="6" w:tplc="0407000F" w:tentative="1">
      <w:start w:val="1"/>
      <w:numFmt w:val="decimal"/>
      <w:lvlText w:val="%7."/>
      <w:lvlJc w:val="left"/>
      <w:pPr>
        <w:ind w:left="5105" w:hanging="360"/>
      </w:pPr>
    </w:lvl>
    <w:lvl w:ilvl="7" w:tplc="04070019" w:tentative="1">
      <w:start w:val="1"/>
      <w:numFmt w:val="lowerLetter"/>
      <w:lvlText w:val="%8."/>
      <w:lvlJc w:val="left"/>
      <w:pPr>
        <w:ind w:left="5825" w:hanging="360"/>
      </w:pPr>
    </w:lvl>
    <w:lvl w:ilvl="8" w:tplc="0407001B" w:tentative="1">
      <w:start w:val="1"/>
      <w:numFmt w:val="lowerRoman"/>
      <w:lvlText w:val="%9."/>
      <w:lvlJc w:val="right"/>
      <w:pPr>
        <w:ind w:left="6545" w:hanging="180"/>
      </w:pPr>
    </w:lvl>
  </w:abstractNum>
  <w:abstractNum w:abstractNumId="2" w15:restartNumberingAfterBreak="0">
    <w:nsid w:val="12CD6371"/>
    <w:multiLevelType w:val="hybridMultilevel"/>
    <w:tmpl w:val="48FC5838"/>
    <w:lvl w:ilvl="0" w:tplc="EDFA1A6C">
      <w:start w:val="1"/>
      <w:numFmt w:val="bullet"/>
      <w:lvlText w:val=""/>
      <w:lvlJc w:val="left"/>
      <w:pPr>
        <w:tabs>
          <w:tab w:val="num" w:pos="720"/>
        </w:tabs>
        <w:ind w:left="720" w:hanging="360"/>
      </w:pPr>
      <w:rPr>
        <w:rFonts w:ascii="Symbol" w:hAnsi="Symbol" w:hint="default"/>
        <w:color w:val="004F86"/>
        <w:sz w:val="16"/>
      </w:rPr>
    </w:lvl>
    <w:lvl w:ilvl="1" w:tplc="0407000B">
      <w:start w:val="1"/>
      <w:numFmt w:val="bullet"/>
      <w:lvlText w:val=""/>
      <w:lvlJc w:val="left"/>
      <w:pPr>
        <w:tabs>
          <w:tab w:val="num" w:pos="1440"/>
        </w:tabs>
        <w:ind w:left="1440" w:hanging="360"/>
      </w:pPr>
      <w:rPr>
        <w:rFonts w:ascii="Wingdings" w:hAnsi="Wingdings" w:hint="default"/>
      </w:rPr>
    </w:lvl>
    <w:lvl w:ilvl="2" w:tplc="0407001B" w:tentative="1">
      <w:start w:val="1"/>
      <w:numFmt w:val="lowerRoman"/>
      <w:lvlText w:val="%3."/>
      <w:lvlJc w:val="right"/>
      <w:pPr>
        <w:tabs>
          <w:tab w:val="num" w:pos="2160"/>
        </w:tabs>
        <w:ind w:left="2160" w:hanging="180"/>
      </w:pPr>
    </w:lvl>
    <w:lvl w:ilvl="3" w:tplc="0407000F" w:tentative="1">
      <w:start w:val="1"/>
      <w:numFmt w:val="decimal"/>
      <w:lvlText w:val="%4."/>
      <w:lvlJc w:val="left"/>
      <w:pPr>
        <w:tabs>
          <w:tab w:val="num" w:pos="2880"/>
        </w:tabs>
        <w:ind w:left="2880" w:hanging="360"/>
      </w:p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3" w15:restartNumberingAfterBreak="0">
    <w:nsid w:val="23CE54F6"/>
    <w:multiLevelType w:val="hybridMultilevel"/>
    <w:tmpl w:val="780845B6"/>
    <w:lvl w:ilvl="0" w:tplc="043CF576">
      <w:start w:val="21"/>
      <w:numFmt w:val="bullet"/>
      <w:lvlText w:val=""/>
      <w:lvlJc w:val="left"/>
      <w:pPr>
        <w:ind w:left="720" w:hanging="360"/>
      </w:pPr>
      <w:rPr>
        <w:rFonts w:ascii="Wingdings" w:eastAsia="Arial" w:hAnsi="Wingdings"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 w15:restartNumberingAfterBreak="0">
    <w:nsid w:val="2B440C4B"/>
    <w:multiLevelType w:val="hybridMultilevel"/>
    <w:tmpl w:val="9C0E6A44"/>
    <w:lvl w:ilvl="0" w:tplc="7234C866">
      <w:start w:val="1"/>
      <w:numFmt w:val="bullet"/>
      <w:lvlText w:val=""/>
      <w:lvlJc w:val="left"/>
      <w:pPr>
        <w:ind w:left="720" w:hanging="360"/>
      </w:pPr>
      <w:rPr>
        <w:rFonts w:ascii="Wingdings" w:eastAsia="Arial" w:hAnsi="Wingdings"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 w15:restartNumberingAfterBreak="0">
    <w:nsid w:val="2B63362C"/>
    <w:multiLevelType w:val="hybridMultilevel"/>
    <w:tmpl w:val="009E2D6E"/>
    <w:lvl w:ilvl="0" w:tplc="04070001">
      <w:start w:val="1"/>
      <w:numFmt w:val="bullet"/>
      <w:lvlText w:val=""/>
      <w:lvlJc w:val="left"/>
      <w:pPr>
        <w:tabs>
          <w:tab w:val="num" w:pos="540"/>
        </w:tabs>
        <w:ind w:left="540" w:hanging="360"/>
      </w:pPr>
      <w:rPr>
        <w:rFonts w:ascii="Symbol" w:hAnsi="Symbol" w:hint="default"/>
      </w:rPr>
    </w:lvl>
    <w:lvl w:ilvl="1" w:tplc="04070003">
      <w:start w:val="1"/>
      <w:numFmt w:val="decimal"/>
      <w:lvlText w:val="%2."/>
      <w:lvlJc w:val="left"/>
      <w:pPr>
        <w:tabs>
          <w:tab w:val="num" w:pos="1440"/>
        </w:tabs>
        <w:ind w:left="1440" w:hanging="360"/>
      </w:pPr>
    </w:lvl>
    <w:lvl w:ilvl="2" w:tplc="04070005">
      <w:start w:val="1"/>
      <w:numFmt w:val="decimal"/>
      <w:lvlText w:val="%3."/>
      <w:lvlJc w:val="left"/>
      <w:pPr>
        <w:tabs>
          <w:tab w:val="num" w:pos="2160"/>
        </w:tabs>
        <w:ind w:left="2160" w:hanging="360"/>
      </w:pPr>
    </w:lvl>
    <w:lvl w:ilvl="3" w:tplc="04070001">
      <w:start w:val="1"/>
      <w:numFmt w:val="decimal"/>
      <w:lvlText w:val="%4."/>
      <w:lvlJc w:val="left"/>
      <w:pPr>
        <w:tabs>
          <w:tab w:val="num" w:pos="2880"/>
        </w:tabs>
        <w:ind w:left="2880" w:hanging="360"/>
      </w:pPr>
    </w:lvl>
    <w:lvl w:ilvl="4" w:tplc="04070003">
      <w:start w:val="1"/>
      <w:numFmt w:val="decimal"/>
      <w:lvlText w:val="%5."/>
      <w:lvlJc w:val="left"/>
      <w:pPr>
        <w:tabs>
          <w:tab w:val="num" w:pos="3600"/>
        </w:tabs>
        <w:ind w:left="3600" w:hanging="360"/>
      </w:pPr>
    </w:lvl>
    <w:lvl w:ilvl="5" w:tplc="04070005">
      <w:start w:val="1"/>
      <w:numFmt w:val="decimal"/>
      <w:lvlText w:val="%6."/>
      <w:lvlJc w:val="left"/>
      <w:pPr>
        <w:tabs>
          <w:tab w:val="num" w:pos="4320"/>
        </w:tabs>
        <w:ind w:left="4320" w:hanging="360"/>
      </w:pPr>
    </w:lvl>
    <w:lvl w:ilvl="6" w:tplc="04070001">
      <w:start w:val="1"/>
      <w:numFmt w:val="decimal"/>
      <w:lvlText w:val="%7."/>
      <w:lvlJc w:val="left"/>
      <w:pPr>
        <w:tabs>
          <w:tab w:val="num" w:pos="5040"/>
        </w:tabs>
        <w:ind w:left="5040" w:hanging="360"/>
      </w:pPr>
    </w:lvl>
    <w:lvl w:ilvl="7" w:tplc="04070003">
      <w:start w:val="1"/>
      <w:numFmt w:val="decimal"/>
      <w:lvlText w:val="%8."/>
      <w:lvlJc w:val="left"/>
      <w:pPr>
        <w:tabs>
          <w:tab w:val="num" w:pos="5760"/>
        </w:tabs>
        <w:ind w:left="5760" w:hanging="360"/>
      </w:pPr>
    </w:lvl>
    <w:lvl w:ilvl="8" w:tplc="04070005">
      <w:start w:val="1"/>
      <w:numFmt w:val="decimal"/>
      <w:lvlText w:val="%9."/>
      <w:lvlJc w:val="left"/>
      <w:pPr>
        <w:tabs>
          <w:tab w:val="num" w:pos="6480"/>
        </w:tabs>
        <w:ind w:left="6480" w:hanging="360"/>
      </w:pPr>
    </w:lvl>
  </w:abstractNum>
  <w:abstractNum w:abstractNumId="6" w15:restartNumberingAfterBreak="0">
    <w:nsid w:val="31986114"/>
    <w:multiLevelType w:val="hybridMultilevel"/>
    <w:tmpl w:val="0D1AF43A"/>
    <w:lvl w:ilvl="0" w:tplc="DF96FAC4">
      <w:start w:val="1"/>
      <w:numFmt w:val="decimal"/>
      <w:lvlText w:val="(%1)"/>
      <w:lvlJc w:val="left"/>
      <w:pPr>
        <w:tabs>
          <w:tab w:val="num" w:pos="720"/>
        </w:tabs>
        <w:ind w:left="720" w:hanging="360"/>
      </w:pPr>
      <w:rPr>
        <w:color w:val="004F86"/>
      </w:rPr>
    </w:lvl>
    <w:lvl w:ilvl="1" w:tplc="0407000B">
      <w:start w:val="1"/>
      <w:numFmt w:val="bullet"/>
      <w:lvlText w:val=""/>
      <w:lvlJc w:val="left"/>
      <w:pPr>
        <w:tabs>
          <w:tab w:val="num" w:pos="1440"/>
        </w:tabs>
        <w:ind w:left="1440" w:hanging="360"/>
      </w:pPr>
      <w:rPr>
        <w:rFonts w:ascii="Wingdings" w:hAnsi="Wingdings" w:hint="default"/>
      </w:rPr>
    </w:lvl>
    <w:lvl w:ilvl="2" w:tplc="0407001B" w:tentative="1">
      <w:start w:val="1"/>
      <w:numFmt w:val="lowerRoman"/>
      <w:lvlText w:val="%3."/>
      <w:lvlJc w:val="right"/>
      <w:pPr>
        <w:tabs>
          <w:tab w:val="num" w:pos="2160"/>
        </w:tabs>
        <w:ind w:left="2160" w:hanging="180"/>
      </w:pPr>
    </w:lvl>
    <w:lvl w:ilvl="3" w:tplc="0407000F" w:tentative="1">
      <w:start w:val="1"/>
      <w:numFmt w:val="decimal"/>
      <w:lvlText w:val="%4."/>
      <w:lvlJc w:val="left"/>
      <w:pPr>
        <w:tabs>
          <w:tab w:val="num" w:pos="2880"/>
        </w:tabs>
        <w:ind w:left="2880" w:hanging="360"/>
      </w:p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7" w15:restartNumberingAfterBreak="0">
    <w:nsid w:val="3EF46A47"/>
    <w:multiLevelType w:val="hybridMultilevel"/>
    <w:tmpl w:val="F1CE10FC"/>
    <w:lvl w:ilvl="0" w:tplc="04070001">
      <w:start w:val="1"/>
      <w:numFmt w:val="bullet"/>
      <w:lvlText w:val=""/>
      <w:lvlJc w:val="left"/>
      <w:pPr>
        <w:ind w:left="1605" w:hanging="360"/>
      </w:pPr>
      <w:rPr>
        <w:rFonts w:ascii="Symbol" w:hAnsi="Symbol" w:hint="default"/>
      </w:rPr>
    </w:lvl>
    <w:lvl w:ilvl="1" w:tplc="04070003" w:tentative="1">
      <w:start w:val="1"/>
      <w:numFmt w:val="bullet"/>
      <w:lvlText w:val="o"/>
      <w:lvlJc w:val="left"/>
      <w:pPr>
        <w:ind w:left="2325" w:hanging="360"/>
      </w:pPr>
      <w:rPr>
        <w:rFonts w:ascii="Courier New" w:hAnsi="Courier New" w:cs="Courier New" w:hint="default"/>
      </w:rPr>
    </w:lvl>
    <w:lvl w:ilvl="2" w:tplc="04070005" w:tentative="1">
      <w:start w:val="1"/>
      <w:numFmt w:val="bullet"/>
      <w:lvlText w:val=""/>
      <w:lvlJc w:val="left"/>
      <w:pPr>
        <w:ind w:left="3045" w:hanging="360"/>
      </w:pPr>
      <w:rPr>
        <w:rFonts w:ascii="Wingdings" w:hAnsi="Wingdings" w:hint="default"/>
      </w:rPr>
    </w:lvl>
    <w:lvl w:ilvl="3" w:tplc="04070001" w:tentative="1">
      <w:start w:val="1"/>
      <w:numFmt w:val="bullet"/>
      <w:lvlText w:val=""/>
      <w:lvlJc w:val="left"/>
      <w:pPr>
        <w:ind w:left="3765" w:hanging="360"/>
      </w:pPr>
      <w:rPr>
        <w:rFonts w:ascii="Symbol" w:hAnsi="Symbol" w:hint="default"/>
      </w:rPr>
    </w:lvl>
    <w:lvl w:ilvl="4" w:tplc="04070003" w:tentative="1">
      <w:start w:val="1"/>
      <w:numFmt w:val="bullet"/>
      <w:lvlText w:val="o"/>
      <w:lvlJc w:val="left"/>
      <w:pPr>
        <w:ind w:left="4485" w:hanging="360"/>
      </w:pPr>
      <w:rPr>
        <w:rFonts w:ascii="Courier New" w:hAnsi="Courier New" w:cs="Courier New" w:hint="default"/>
      </w:rPr>
    </w:lvl>
    <w:lvl w:ilvl="5" w:tplc="04070005" w:tentative="1">
      <w:start w:val="1"/>
      <w:numFmt w:val="bullet"/>
      <w:lvlText w:val=""/>
      <w:lvlJc w:val="left"/>
      <w:pPr>
        <w:ind w:left="5205" w:hanging="360"/>
      </w:pPr>
      <w:rPr>
        <w:rFonts w:ascii="Wingdings" w:hAnsi="Wingdings" w:hint="default"/>
      </w:rPr>
    </w:lvl>
    <w:lvl w:ilvl="6" w:tplc="04070001" w:tentative="1">
      <w:start w:val="1"/>
      <w:numFmt w:val="bullet"/>
      <w:lvlText w:val=""/>
      <w:lvlJc w:val="left"/>
      <w:pPr>
        <w:ind w:left="5925" w:hanging="360"/>
      </w:pPr>
      <w:rPr>
        <w:rFonts w:ascii="Symbol" w:hAnsi="Symbol" w:hint="default"/>
      </w:rPr>
    </w:lvl>
    <w:lvl w:ilvl="7" w:tplc="04070003" w:tentative="1">
      <w:start w:val="1"/>
      <w:numFmt w:val="bullet"/>
      <w:lvlText w:val="o"/>
      <w:lvlJc w:val="left"/>
      <w:pPr>
        <w:ind w:left="6645" w:hanging="360"/>
      </w:pPr>
      <w:rPr>
        <w:rFonts w:ascii="Courier New" w:hAnsi="Courier New" w:cs="Courier New" w:hint="default"/>
      </w:rPr>
    </w:lvl>
    <w:lvl w:ilvl="8" w:tplc="04070005" w:tentative="1">
      <w:start w:val="1"/>
      <w:numFmt w:val="bullet"/>
      <w:lvlText w:val=""/>
      <w:lvlJc w:val="left"/>
      <w:pPr>
        <w:ind w:left="7365" w:hanging="360"/>
      </w:pPr>
      <w:rPr>
        <w:rFonts w:ascii="Wingdings" w:hAnsi="Wingdings" w:hint="default"/>
      </w:rPr>
    </w:lvl>
  </w:abstractNum>
  <w:abstractNum w:abstractNumId="8" w15:restartNumberingAfterBreak="0">
    <w:nsid w:val="50551011"/>
    <w:multiLevelType w:val="hybridMultilevel"/>
    <w:tmpl w:val="2F88D476"/>
    <w:lvl w:ilvl="0" w:tplc="04070013">
      <w:start w:val="1"/>
      <w:numFmt w:val="upperRoman"/>
      <w:lvlText w:val="%1."/>
      <w:lvlJc w:val="righ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9" w15:restartNumberingAfterBreak="0">
    <w:nsid w:val="526C370B"/>
    <w:multiLevelType w:val="hybridMultilevel"/>
    <w:tmpl w:val="A656B024"/>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0" w15:restartNumberingAfterBreak="0">
    <w:nsid w:val="5DF72203"/>
    <w:multiLevelType w:val="hybridMultilevel"/>
    <w:tmpl w:val="2898A4C8"/>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1" w15:restartNumberingAfterBreak="0">
    <w:nsid w:val="5EBD3713"/>
    <w:multiLevelType w:val="hybridMultilevel"/>
    <w:tmpl w:val="40CC2AF0"/>
    <w:lvl w:ilvl="0" w:tplc="0407000F">
      <w:start w:val="1"/>
      <w:numFmt w:val="decimal"/>
      <w:lvlText w:val="%1."/>
      <w:lvlJc w:val="left"/>
      <w:pPr>
        <w:ind w:left="785" w:hanging="360"/>
      </w:pPr>
    </w:lvl>
    <w:lvl w:ilvl="1" w:tplc="04070019" w:tentative="1">
      <w:start w:val="1"/>
      <w:numFmt w:val="lowerLetter"/>
      <w:lvlText w:val="%2."/>
      <w:lvlJc w:val="left"/>
      <w:pPr>
        <w:ind w:left="1505" w:hanging="360"/>
      </w:pPr>
    </w:lvl>
    <w:lvl w:ilvl="2" w:tplc="0407001B" w:tentative="1">
      <w:start w:val="1"/>
      <w:numFmt w:val="lowerRoman"/>
      <w:lvlText w:val="%3."/>
      <w:lvlJc w:val="right"/>
      <w:pPr>
        <w:ind w:left="2225" w:hanging="180"/>
      </w:pPr>
    </w:lvl>
    <w:lvl w:ilvl="3" w:tplc="0407000F" w:tentative="1">
      <w:start w:val="1"/>
      <w:numFmt w:val="decimal"/>
      <w:lvlText w:val="%4."/>
      <w:lvlJc w:val="left"/>
      <w:pPr>
        <w:ind w:left="2945" w:hanging="360"/>
      </w:pPr>
    </w:lvl>
    <w:lvl w:ilvl="4" w:tplc="04070019" w:tentative="1">
      <w:start w:val="1"/>
      <w:numFmt w:val="lowerLetter"/>
      <w:lvlText w:val="%5."/>
      <w:lvlJc w:val="left"/>
      <w:pPr>
        <w:ind w:left="3665" w:hanging="360"/>
      </w:pPr>
    </w:lvl>
    <w:lvl w:ilvl="5" w:tplc="0407001B" w:tentative="1">
      <w:start w:val="1"/>
      <w:numFmt w:val="lowerRoman"/>
      <w:lvlText w:val="%6."/>
      <w:lvlJc w:val="right"/>
      <w:pPr>
        <w:ind w:left="4385" w:hanging="180"/>
      </w:pPr>
    </w:lvl>
    <w:lvl w:ilvl="6" w:tplc="0407000F" w:tentative="1">
      <w:start w:val="1"/>
      <w:numFmt w:val="decimal"/>
      <w:lvlText w:val="%7."/>
      <w:lvlJc w:val="left"/>
      <w:pPr>
        <w:ind w:left="5105" w:hanging="360"/>
      </w:pPr>
    </w:lvl>
    <w:lvl w:ilvl="7" w:tplc="04070019" w:tentative="1">
      <w:start w:val="1"/>
      <w:numFmt w:val="lowerLetter"/>
      <w:lvlText w:val="%8."/>
      <w:lvlJc w:val="left"/>
      <w:pPr>
        <w:ind w:left="5825" w:hanging="360"/>
      </w:pPr>
    </w:lvl>
    <w:lvl w:ilvl="8" w:tplc="0407001B" w:tentative="1">
      <w:start w:val="1"/>
      <w:numFmt w:val="lowerRoman"/>
      <w:lvlText w:val="%9."/>
      <w:lvlJc w:val="right"/>
      <w:pPr>
        <w:ind w:left="6545" w:hanging="180"/>
      </w:pPr>
    </w:lvl>
  </w:abstractNum>
  <w:abstractNum w:abstractNumId="12" w15:restartNumberingAfterBreak="0">
    <w:nsid w:val="619B43C8"/>
    <w:multiLevelType w:val="hybridMultilevel"/>
    <w:tmpl w:val="388E294C"/>
    <w:lvl w:ilvl="0" w:tplc="04070001">
      <w:start w:val="1"/>
      <w:numFmt w:val="bullet"/>
      <w:lvlText w:val=""/>
      <w:lvlJc w:val="left"/>
      <w:pPr>
        <w:ind w:left="895" w:hanging="360"/>
      </w:pPr>
      <w:rPr>
        <w:rFonts w:ascii="Symbol" w:hAnsi="Symbol" w:hint="default"/>
      </w:rPr>
    </w:lvl>
    <w:lvl w:ilvl="1" w:tplc="04070003" w:tentative="1">
      <w:start w:val="1"/>
      <w:numFmt w:val="bullet"/>
      <w:lvlText w:val="o"/>
      <w:lvlJc w:val="left"/>
      <w:pPr>
        <w:ind w:left="1615" w:hanging="360"/>
      </w:pPr>
      <w:rPr>
        <w:rFonts w:ascii="Courier New" w:hAnsi="Courier New" w:cs="Courier New" w:hint="default"/>
      </w:rPr>
    </w:lvl>
    <w:lvl w:ilvl="2" w:tplc="04070005" w:tentative="1">
      <w:start w:val="1"/>
      <w:numFmt w:val="bullet"/>
      <w:lvlText w:val=""/>
      <w:lvlJc w:val="left"/>
      <w:pPr>
        <w:ind w:left="2335" w:hanging="360"/>
      </w:pPr>
      <w:rPr>
        <w:rFonts w:ascii="Wingdings" w:hAnsi="Wingdings" w:hint="default"/>
      </w:rPr>
    </w:lvl>
    <w:lvl w:ilvl="3" w:tplc="04070001" w:tentative="1">
      <w:start w:val="1"/>
      <w:numFmt w:val="bullet"/>
      <w:lvlText w:val=""/>
      <w:lvlJc w:val="left"/>
      <w:pPr>
        <w:ind w:left="3055" w:hanging="360"/>
      </w:pPr>
      <w:rPr>
        <w:rFonts w:ascii="Symbol" w:hAnsi="Symbol" w:hint="default"/>
      </w:rPr>
    </w:lvl>
    <w:lvl w:ilvl="4" w:tplc="04070003" w:tentative="1">
      <w:start w:val="1"/>
      <w:numFmt w:val="bullet"/>
      <w:lvlText w:val="o"/>
      <w:lvlJc w:val="left"/>
      <w:pPr>
        <w:ind w:left="3775" w:hanging="360"/>
      </w:pPr>
      <w:rPr>
        <w:rFonts w:ascii="Courier New" w:hAnsi="Courier New" w:cs="Courier New" w:hint="default"/>
      </w:rPr>
    </w:lvl>
    <w:lvl w:ilvl="5" w:tplc="04070005" w:tentative="1">
      <w:start w:val="1"/>
      <w:numFmt w:val="bullet"/>
      <w:lvlText w:val=""/>
      <w:lvlJc w:val="left"/>
      <w:pPr>
        <w:ind w:left="4495" w:hanging="360"/>
      </w:pPr>
      <w:rPr>
        <w:rFonts w:ascii="Wingdings" w:hAnsi="Wingdings" w:hint="default"/>
      </w:rPr>
    </w:lvl>
    <w:lvl w:ilvl="6" w:tplc="04070001" w:tentative="1">
      <w:start w:val="1"/>
      <w:numFmt w:val="bullet"/>
      <w:lvlText w:val=""/>
      <w:lvlJc w:val="left"/>
      <w:pPr>
        <w:ind w:left="5215" w:hanging="360"/>
      </w:pPr>
      <w:rPr>
        <w:rFonts w:ascii="Symbol" w:hAnsi="Symbol" w:hint="default"/>
      </w:rPr>
    </w:lvl>
    <w:lvl w:ilvl="7" w:tplc="04070003" w:tentative="1">
      <w:start w:val="1"/>
      <w:numFmt w:val="bullet"/>
      <w:lvlText w:val="o"/>
      <w:lvlJc w:val="left"/>
      <w:pPr>
        <w:ind w:left="5935" w:hanging="360"/>
      </w:pPr>
      <w:rPr>
        <w:rFonts w:ascii="Courier New" w:hAnsi="Courier New" w:cs="Courier New" w:hint="default"/>
      </w:rPr>
    </w:lvl>
    <w:lvl w:ilvl="8" w:tplc="04070005" w:tentative="1">
      <w:start w:val="1"/>
      <w:numFmt w:val="bullet"/>
      <w:lvlText w:val=""/>
      <w:lvlJc w:val="left"/>
      <w:pPr>
        <w:ind w:left="6655" w:hanging="360"/>
      </w:pPr>
      <w:rPr>
        <w:rFonts w:ascii="Wingdings" w:hAnsi="Wingdings" w:hint="default"/>
      </w:rPr>
    </w:lvl>
  </w:abstractNum>
  <w:abstractNum w:abstractNumId="13" w15:restartNumberingAfterBreak="0">
    <w:nsid w:val="68990EEE"/>
    <w:multiLevelType w:val="hybridMultilevel"/>
    <w:tmpl w:val="E9B8E044"/>
    <w:lvl w:ilvl="0" w:tplc="4BB2526C">
      <w:start w:val="1"/>
      <w:numFmt w:val="decimal"/>
      <w:lvlText w:val="%1."/>
      <w:lvlJc w:val="left"/>
      <w:pPr>
        <w:tabs>
          <w:tab w:val="num" w:pos="284"/>
        </w:tabs>
        <w:ind w:left="284" w:hanging="284"/>
      </w:pPr>
      <w:rPr>
        <w:rFonts w:ascii="Arial" w:eastAsia="Arial" w:hAnsi="Arial" w:cs="Arial"/>
      </w:rPr>
    </w:lvl>
    <w:lvl w:ilvl="1" w:tplc="04070019">
      <w:start w:val="1"/>
      <w:numFmt w:val="decimal"/>
      <w:lvlText w:val="%2."/>
      <w:lvlJc w:val="left"/>
      <w:pPr>
        <w:tabs>
          <w:tab w:val="num" w:pos="1440"/>
        </w:tabs>
        <w:ind w:left="1440" w:hanging="360"/>
      </w:pPr>
    </w:lvl>
    <w:lvl w:ilvl="2" w:tplc="0407001B">
      <w:start w:val="1"/>
      <w:numFmt w:val="decimal"/>
      <w:lvlText w:val="%3."/>
      <w:lvlJc w:val="left"/>
      <w:pPr>
        <w:tabs>
          <w:tab w:val="num" w:pos="2160"/>
        </w:tabs>
        <w:ind w:left="2160" w:hanging="360"/>
      </w:pPr>
    </w:lvl>
    <w:lvl w:ilvl="3" w:tplc="0407000F">
      <w:start w:val="1"/>
      <w:numFmt w:val="decimal"/>
      <w:lvlText w:val="%4."/>
      <w:lvlJc w:val="left"/>
      <w:pPr>
        <w:tabs>
          <w:tab w:val="num" w:pos="2880"/>
        </w:tabs>
        <w:ind w:left="2880" w:hanging="360"/>
      </w:pPr>
    </w:lvl>
    <w:lvl w:ilvl="4" w:tplc="04070019">
      <w:start w:val="1"/>
      <w:numFmt w:val="decimal"/>
      <w:lvlText w:val="%5."/>
      <w:lvlJc w:val="left"/>
      <w:pPr>
        <w:tabs>
          <w:tab w:val="num" w:pos="3600"/>
        </w:tabs>
        <w:ind w:left="3600" w:hanging="360"/>
      </w:pPr>
    </w:lvl>
    <w:lvl w:ilvl="5" w:tplc="0407001B">
      <w:start w:val="1"/>
      <w:numFmt w:val="decimal"/>
      <w:lvlText w:val="%6."/>
      <w:lvlJc w:val="left"/>
      <w:pPr>
        <w:tabs>
          <w:tab w:val="num" w:pos="4320"/>
        </w:tabs>
        <w:ind w:left="4320" w:hanging="360"/>
      </w:pPr>
    </w:lvl>
    <w:lvl w:ilvl="6" w:tplc="0407000F">
      <w:start w:val="1"/>
      <w:numFmt w:val="decimal"/>
      <w:lvlText w:val="%7."/>
      <w:lvlJc w:val="left"/>
      <w:pPr>
        <w:tabs>
          <w:tab w:val="num" w:pos="5040"/>
        </w:tabs>
        <w:ind w:left="5040" w:hanging="360"/>
      </w:pPr>
    </w:lvl>
    <w:lvl w:ilvl="7" w:tplc="04070019">
      <w:start w:val="1"/>
      <w:numFmt w:val="decimal"/>
      <w:lvlText w:val="%8."/>
      <w:lvlJc w:val="left"/>
      <w:pPr>
        <w:tabs>
          <w:tab w:val="num" w:pos="5760"/>
        </w:tabs>
        <w:ind w:left="5760" w:hanging="360"/>
      </w:pPr>
    </w:lvl>
    <w:lvl w:ilvl="8" w:tplc="0407001B">
      <w:start w:val="1"/>
      <w:numFmt w:val="decimal"/>
      <w:lvlText w:val="%9."/>
      <w:lvlJc w:val="left"/>
      <w:pPr>
        <w:tabs>
          <w:tab w:val="num" w:pos="6480"/>
        </w:tabs>
        <w:ind w:left="6480" w:hanging="360"/>
      </w:pPr>
    </w:lvl>
  </w:abstractNum>
  <w:abstractNum w:abstractNumId="14" w15:restartNumberingAfterBreak="0">
    <w:nsid w:val="6BEB68CD"/>
    <w:multiLevelType w:val="hybridMultilevel"/>
    <w:tmpl w:val="69403406"/>
    <w:lvl w:ilvl="0" w:tplc="269EBDAE">
      <w:start w:val="1"/>
      <w:numFmt w:val="bullet"/>
      <w:lvlText w:val=""/>
      <w:lvlJc w:val="left"/>
      <w:pPr>
        <w:ind w:left="720" w:hanging="360"/>
      </w:pPr>
      <w:rPr>
        <w:rFonts w:ascii="Wingdings" w:hAnsi="Wingdings" w:hint="default"/>
        <w:color w:val="004F86"/>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 w15:restartNumberingAfterBreak="0">
    <w:nsid w:val="77E90446"/>
    <w:multiLevelType w:val="hybridMultilevel"/>
    <w:tmpl w:val="3AE24370"/>
    <w:lvl w:ilvl="0" w:tplc="04070005">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num w:numId="1">
    <w:abstractNumId w:val="2"/>
  </w:num>
  <w:num w:numId="2">
    <w:abstractNumId w:val="6"/>
  </w:num>
  <w:num w:numId="3">
    <w:abstractNumId w:val="14"/>
  </w:num>
  <w:num w:numId="4">
    <w:abstractNumId w:val="8"/>
  </w:num>
  <w:num w:numId="5">
    <w:abstractNumId w:val="15"/>
  </w:num>
  <w:num w:numId="6">
    <w:abstractNumId w:val="5"/>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13"/>
  </w:num>
  <w:num w:numId="9">
    <w:abstractNumId w:val="5"/>
  </w:num>
  <w:num w:numId="10">
    <w:abstractNumId w:val="9"/>
  </w:num>
  <w:num w:numId="11">
    <w:abstractNumId w:val="4"/>
  </w:num>
  <w:num w:numId="12">
    <w:abstractNumId w:val="11"/>
  </w:num>
  <w:num w:numId="13">
    <w:abstractNumId w:val="0"/>
  </w:num>
  <w:num w:numId="14">
    <w:abstractNumId w:val="10"/>
  </w:num>
  <w:num w:numId="15">
    <w:abstractNumId w:val="3"/>
  </w:num>
  <w:num w:numId="16">
    <w:abstractNumId w:val="6"/>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14"/>
  </w:num>
  <w:num w:numId="19">
    <w:abstractNumId w:val="12"/>
  </w:num>
  <w:num w:numId="20">
    <w:abstractNumId w:val="7"/>
  </w:num>
  <w:num w:numId="21">
    <w:abstractNumId w:val="1"/>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50"/>
  <w:removePersonalInformation/>
  <w:removeDateAndTime/>
  <w:proofState w:spelling="clean" w:grammar="clean"/>
  <w:defaultTabStop w:val="709"/>
  <w:autoHyphenation/>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154EF"/>
    <w:rsid w:val="00005882"/>
    <w:rsid w:val="00006045"/>
    <w:rsid w:val="000118BC"/>
    <w:rsid w:val="000132FF"/>
    <w:rsid w:val="00025862"/>
    <w:rsid w:val="00033A5C"/>
    <w:rsid w:val="000424AF"/>
    <w:rsid w:val="00043F10"/>
    <w:rsid w:val="00045A8D"/>
    <w:rsid w:val="0004754F"/>
    <w:rsid w:val="00047A0F"/>
    <w:rsid w:val="00051B8B"/>
    <w:rsid w:val="00056669"/>
    <w:rsid w:val="000612E2"/>
    <w:rsid w:val="00082BAB"/>
    <w:rsid w:val="00085D9F"/>
    <w:rsid w:val="00091772"/>
    <w:rsid w:val="000A2D2C"/>
    <w:rsid w:val="000A5ABE"/>
    <w:rsid w:val="000A6ABC"/>
    <w:rsid w:val="000C537E"/>
    <w:rsid w:val="000D02F2"/>
    <w:rsid w:val="000D0960"/>
    <w:rsid w:val="000D14D8"/>
    <w:rsid w:val="000D439C"/>
    <w:rsid w:val="000E2B0B"/>
    <w:rsid w:val="000E4290"/>
    <w:rsid w:val="000E6C8B"/>
    <w:rsid w:val="000E6DA2"/>
    <w:rsid w:val="00107886"/>
    <w:rsid w:val="0011013D"/>
    <w:rsid w:val="001362A3"/>
    <w:rsid w:val="00140CD4"/>
    <w:rsid w:val="00156E84"/>
    <w:rsid w:val="00163022"/>
    <w:rsid w:val="00164A97"/>
    <w:rsid w:val="001672D2"/>
    <w:rsid w:val="00170FA2"/>
    <w:rsid w:val="00171DFA"/>
    <w:rsid w:val="00173835"/>
    <w:rsid w:val="00176721"/>
    <w:rsid w:val="00181B2B"/>
    <w:rsid w:val="00183EBC"/>
    <w:rsid w:val="00197F1C"/>
    <w:rsid w:val="001A29A0"/>
    <w:rsid w:val="001A3519"/>
    <w:rsid w:val="001B25EE"/>
    <w:rsid w:val="001B34B7"/>
    <w:rsid w:val="001B34E8"/>
    <w:rsid w:val="001C396B"/>
    <w:rsid w:val="001C3C08"/>
    <w:rsid w:val="001C54B5"/>
    <w:rsid w:val="001C709D"/>
    <w:rsid w:val="001D7DB7"/>
    <w:rsid w:val="00226F58"/>
    <w:rsid w:val="0023244B"/>
    <w:rsid w:val="00235B86"/>
    <w:rsid w:val="00240421"/>
    <w:rsid w:val="00242B0A"/>
    <w:rsid w:val="00245630"/>
    <w:rsid w:val="0024664B"/>
    <w:rsid w:val="002520A4"/>
    <w:rsid w:val="00262AD3"/>
    <w:rsid w:val="002713AB"/>
    <w:rsid w:val="002731C9"/>
    <w:rsid w:val="00280FF2"/>
    <w:rsid w:val="002857D0"/>
    <w:rsid w:val="00295866"/>
    <w:rsid w:val="002A3A53"/>
    <w:rsid w:val="002A4722"/>
    <w:rsid w:val="002C68D1"/>
    <w:rsid w:val="002C6E14"/>
    <w:rsid w:val="002C7E52"/>
    <w:rsid w:val="002D4B86"/>
    <w:rsid w:val="002D59FB"/>
    <w:rsid w:val="002F4956"/>
    <w:rsid w:val="0030156E"/>
    <w:rsid w:val="00302F74"/>
    <w:rsid w:val="00304E0E"/>
    <w:rsid w:val="0031569C"/>
    <w:rsid w:val="00320FC4"/>
    <w:rsid w:val="0033100D"/>
    <w:rsid w:val="00332B13"/>
    <w:rsid w:val="00336913"/>
    <w:rsid w:val="00344011"/>
    <w:rsid w:val="00345A42"/>
    <w:rsid w:val="0035111F"/>
    <w:rsid w:val="00352610"/>
    <w:rsid w:val="0036677D"/>
    <w:rsid w:val="003705B5"/>
    <w:rsid w:val="0037293F"/>
    <w:rsid w:val="003956E3"/>
    <w:rsid w:val="003957F6"/>
    <w:rsid w:val="003B0A59"/>
    <w:rsid w:val="003C204B"/>
    <w:rsid w:val="003D675F"/>
    <w:rsid w:val="003D72FE"/>
    <w:rsid w:val="003E2B36"/>
    <w:rsid w:val="003E446F"/>
    <w:rsid w:val="003E7F2F"/>
    <w:rsid w:val="003F23B5"/>
    <w:rsid w:val="003F2720"/>
    <w:rsid w:val="0040376A"/>
    <w:rsid w:val="00413584"/>
    <w:rsid w:val="00413CE8"/>
    <w:rsid w:val="0041417C"/>
    <w:rsid w:val="00415203"/>
    <w:rsid w:val="00420255"/>
    <w:rsid w:val="00426859"/>
    <w:rsid w:val="004479A4"/>
    <w:rsid w:val="00454D11"/>
    <w:rsid w:val="00461FE3"/>
    <w:rsid w:val="00463C5E"/>
    <w:rsid w:val="00470003"/>
    <w:rsid w:val="004718F7"/>
    <w:rsid w:val="00483D5A"/>
    <w:rsid w:val="00494807"/>
    <w:rsid w:val="00494F26"/>
    <w:rsid w:val="004A1222"/>
    <w:rsid w:val="004A1718"/>
    <w:rsid w:val="004B03E3"/>
    <w:rsid w:val="004B4995"/>
    <w:rsid w:val="004B7285"/>
    <w:rsid w:val="004C6060"/>
    <w:rsid w:val="004C6667"/>
    <w:rsid w:val="004C6782"/>
    <w:rsid w:val="004C79B7"/>
    <w:rsid w:val="004D3007"/>
    <w:rsid w:val="004E20DB"/>
    <w:rsid w:val="004F1ACA"/>
    <w:rsid w:val="004F7314"/>
    <w:rsid w:val="004F7CF9"/>
    <w:rsid w:val="00502E25"/>
    <w:rsid w:val="00506DDF"/>
    <w:rsid w:val="005139C1"/>
    <w:rsid w:val="00516CA1"/>
    <w:rsid w:val="00524366"/>
    <w:rsid w:val="00537453"/>
    <w:rsid w:val="0055167E"/>
    <w:rsid w:val="00553AD5"/>
    <w:rsid w:val="00554A80"/>
    <w:rsid w:val="00557ABF"/>
    <w:rsid w:val="0056476C"/>
    <w:rsid w:val="005719AA"/>
    <w:rsid w:val="00586674"/>
    <w:rsid w:val="00586AD3"/>
    <w:rsid w:val="005877D4"/>
    <w:rsid w:val="00590647"/>
    <w:rsid w:val="00594F82"/>
    <w:rsid w:val="00597B5E"/>
    <w:rsid w:val="005A26A5"/>
    <w:rsid w:val="005A2C60"/>
    <w:rsid w:val="005A5BF1"/>
    <w:rsid w:val="005B04A4"/>
    <w:rsid w:val="005B4C2C"/>
    <w:rsid w:val="005C163F"/>
    <w:rsid w:val="005C70C6"/>
    <w:rsid w:val="005D2192"/>
    <w:rsid w:val="005D6097"/>
    <w:rsid w:val="005F1070"/>
    <w:rsid w:val="005F1B2E"/>
    <w:rsid w:val="0060096B"/>
    <w:rsid w:val="00604441"/>
    <w:rsid w:val="00616852"/>
    <w:rsid w:val="00621AF5"/>
    <w:rsid w:val="0064513A"/>
    <w:rsid w:val="00647178"/>
    <w:rsid w:val="00655D3A"/>
    <w:rsid w:val="006625E0"/>
    <w:rsid w:val="00665CCE"/>
    <w:rsid w:val="00680D3C"/>
    <w:rsid w:val="0069718F"/>
    <w:rsid w:val="006A04E5"/>
    <w:rsid w:val="006A4486"/>
    <w:rsid w:val="006B0A65"/>
    <w:rsid w:val="006B615A"/>
    <w:rsid w:val="006D1AD1"/>
    <w:rsid w:val="006D4AD1"/>
    <w:rsid w:val="006E0E0D"/>
    <w:rsid w:val="006F341A"/>
    <w:rsid w:val="006F6E48"/>
    <w:rsid w:val="006F7A74"/>
    <w:rsid w:val="00704BCC"/>
    <w:rsid w:val="00706E17"/>
    <w:rsid w:val="007154EF"/>
    <w:rsid w:val="0071703B"/>
    <w:rsid w:val="007416A0"/>
    <w:rsid w:val="0076129B"/>
    <w:rsid w:val="00767660"/>
    <w:rsid w:val="007801E9"/>
    <w:rsid w:val="00787805"/>
    <w:rsid w:val="0079029A"/>
    <w:rsid w:val="007B0C67"/>
    <w:rsid w:val="007C39D3"/>
    <w:rsid w:val="007C3C4F"/>
    <w:rsid w:val="007C4C0D"/>
    <w:rsid w:val="007D61C8"/>
    <w:rsid w:val="007D780C"/>
    <w:rsid w:val="007E2588"/>
    <w:rsid w:val="007E46CA"/>
    <w:rsid w:val="007F2321"/>
    <w:rsid w:val="007F47FA"/>
    <w:rsid w:val="00804340"/>
    <w:rsid w:val="00811453"/>
    <w:rsid w:val="00826F31"/>
    <w:rsid w:val="00830FAB"/>
    <w:rsid w:val="00842805"/>
    <w:rsid w:val="00842C78"/>
    <w:rsid w:val="00862C4E"/>
    <w:rsid w:val="00872010"/>
    <w:rsid w:val="00872036"/>
    <w:rsid w:val="008735BD"/>
    <w:rsid w:val="00876207"/>
    <w:rsid w:val="00880222"/>
    <w:rsid w:val="00887D86"/>
    <w:rsid w:val="008A08EC"/>
    <w:rsid w:val="008A1485"/>
    <w:rsid w:val="008A4382"/>
    <w:rsid w:val="008B2DF4"/>
    <w:rsid w:val="008B34F6"/>
    <w:rsid w:val="008B4136"/>
    <w:rsid w:val="008C2D7D"/>
    <w:rsid w:val="008C7730"/>
    <w:rsid w:val="008E1D98"/>
    <w:rsid w:val="008E3A0F"/>
    <w:rsid w:val="008E3AD9"/>
    <w:rsid w:val="00910549"/>
    <w:rsid w:val="009141E3"/>
    <w:rsid w:val="009343D9"/>
    <w:rsid w:val="00953540"/>
    <w:rsid w:val="0096666B"/>
    <w:rsid w:val="0097285B"/>
    <w:rsid w:val="00985165"/>
    <w:rsid w:val="00986333"/>
    <w:rsid w:val="00996013"/>
    <w:rsid w:val="009A391E"/>
    <w:rsid w:val="009B278B"/>
    <w:rsid w:val="009B662C"/>
    <w:rsid w:val="009C6082"/>
    <w:rsid w:val="009C61C3"/>
    <w:rsid w:val="009D65DE"/>
    <w:rsid w:val="009E270B"/>
    <w:rsid w:val="009F01D5"/>
    <w:rsid w:val="009F2F02"/>
    <w:rsid w:val="009F6D93"/>
    <w:rsid w:val="00A03565"/>
    <w:rsid w:val="00A142A5"/>
    <w:rsid w:val="00A14869"/>
    <w:rsid w:val="00A202D2"/>
    <w:rsid w:val="00A3235F"/>
    <w:rsid w:val="00A32FA0"/>
    <w:rsid w:val="00A5199E"/>
    <w:rsid w:val="00A63705"/>
    <w:rsid w:val="00A715EA"/>
    <w:rsid w:val="00A71837"/>
    <w:rsid w:val="00A76A98"/>
    <w:rsid w:val="00A82AC1"/>
    <w:rsid w:val="00A842A6"/>
    <w:rsid w:val="00A84690"/>
    <w:rsid w:val="00A9357D"/>
    <w:rsid w:val="00A97C7A"/>
    <w:rsid w:val="00AA152E"/>
    <w:rsid w:val="00AA77AE"/>
    <w:rsid w:val="00AA7F90"/>
    <w:rsid w:val="00AC5803"/>
    <w:rsid w:val="00AE147E"/>
    <w:rsid w:val="00AE31F2"/>
    <w:rsid w:val="00AF29D0"/>
    <w:rsid w:val="00B0182D"/>
    <w:rsid w:val="00B10E99"/>
    <w:rsid w:val="00B13742"/>
    <w:rsid w:val="00B20468"/>
    <w:rsid w:val="00B22FD8"/>
    <w:rsid w:val="00B24E49"/>
    <w:rsid w:val="00B30C72"/>
    <w:rsid w:val="00B32CC6"/>
    <w:rsid w:val="00B42BBC"/>
    <w:rsid w:val="00B43393"/>
    <w:rsid w:val="00B45391"/>
    <w:rsid w:val="00B473DA"/>
    <w:rsid w:val="00B5592A"/>
    <w:rsid w:val="00B64493"/>
    <w:rsid w:val="00B6656C"/>
    <w:rsid w:val="00B72088"/>
    <w:rsid w:val="00B76091"/>
    <w:rsid w:val="00B82FA1"/>
    <w:rsid w:val="00B97427"/>
    <w:rsid w:val="00BA6ADC"/>
    <w:rsid w:val="00BB13F8"/>
    <w:rsid w:val="00BB3E7C"/>
    <w:rsid w:val="00BB55A6"/>
    <w:rsid w:val="00BB6DB9"/>
    <w:rsid w:val="00BB7975"/>
    <w:rsid w:val="00BC0D93"/>
    <w:rsid w:val="00BD10C1"/>
    <w:rsid w:val="00BF28EE"/>
    <w:rsid w:val="00C04035"/>
    <w:rsid w:val="00C1044B"/>
    <w:rsid w:val="00C11A5F"/>
    <w:rsid w:val="00C1415B"/>
    <w:rsid w:val="00C150C2"/>
    <w:rsid w:val="00C27D4C"/>
    <w:rsid w:val="00C379D5"/>
    <w:rsid w:val="00C4420B"/>
    <w:rsid w:val="00C648B5"/>
    <w:rsid w:val="00C71D16"/>
    <w:rsid w:val="00C71F5D"/>
    <w:rsid w:val="00C7279C"/>
    <w:rsid w:val="00C753CA"/>
    <w:rsid w:val="00CA1C4E"/>
    <w:rsid w:val="00CA494A"/>
    <w:rsid w:val="00CA6982"/>
    <w:rsid w:val="00CB27F7"/>
    <w:rsid w:val="00CB4BE5"/>
    <w:rsid w:val="00CD39F5"/>
    <w:rsid w:val="00CD574B"/>
    <w:rsid w:val="00CD6E97"/>
    <w:rsid w:val="00CD70A6"/>
    <w:rsid w:val="00CE200E"/>
    <w:rsid w:val="00CE3773"/>
    <w:rsid w:val="00CE3D57"/>
    <w:rsid w:val="00CE5343"/>
    <w:rsid w:val="00CE6EBF"/>
    <w:rsid w:val="00D05C4F"/>
    <w:rsid w:val="00D0751F"/>
    <w:rsid w:val="00D119ED"/>
    <w:rsid w:val="00D2315C"/>
    <w:rsid w:val="00D23952"/>
    <w:rsid w:val="00D24B59"/>
    <w:rsid w:val="00D30C15"/>
    <w:rsid w:val="00D33C15"/>
    <w:rsid w:val="00D36C27"/>
    <w:rsid w:val="00D412DA"/>
    <w:rsid w:val="00D41E99"/>
    <w:rsid w:val="00D435B7"/>
    <w:rsid w:val="00D5288A"/>
    <w:rsid w:val="00D60124"/>
    <w:rsid w:val="00D638B0"/>
    <w:rsid w:val="00D73F98"/>
    <w:rsid w:val="00D74DB2"/>
    <w:rsid w:val="00D90DFF"/>
    <w:rsid w:val="00D92D49"/>
    <w:rsid w:val="00DA2476"/>
    <w:rsid w:val="00DA68F6"/>
    <w:rsid w:val="00DB717B"/>
    <w:rsid w:val="00DB73FE"/>
    <w:rsid w:val="00DC3F97"/>
    <w:rsid w:val="00DE0DCE"/>
    <w:rsid w:val="00DE32DA"/>
    <w:rsid w:val="00DE4C6C"/>
    <w:rsid w:val="00DE4F37"/>
    <w:rsid w:val="00DF1806"/>
    <w:rsid w:val="00DF56DC"/>
    <w:rsid w:val="00E019B8"/>
    <w:rsid w:val="00E15226"/>
    <w:rsid w:val="00E30D13"/>
    <w:rsid w:val="00E3542D"/>
    <w:rsid w:val="00E37E97"/>
    <w:rsid w:val="00E43650"/>
    <w:rsid w:val="00E44877"/>
    <w:rsid w:val="00E55594"/>
    <w:rsid w:val="00E6413F"/>
    <w:rsid w:val="00E660A0"/>
    <w:rsid w:val="00E80A9A"/>
    <w:rsid w:val="00E834E1"/>
    <w:rsid w:val="00E968CD"/>
    <w:rsid w:val="00E97529"/>
    <w:rsid w:val="00E975CE"/>
    <w:rsid w:val="00EA0379"/>
    <w:rsid w:val="00EB516A"/>
    <w:rsid w:val="00EC7B67"/>
    <w:rsid w:val="00ED599B"/>
    <w:rsid w:val="00EF1DA8"/>
    <w:rsid w:val="00EF7128"/>
    <w:rsid w:val="00F025EF"/>
    <w:rsid w:val="00F07A8C"/>
    <w:rsid w:val="00F208F4"/>
    <w:rsid w:val="00F2511B"/>
    <w:rsid w:val="00F2708E"/>
    <w:rsid w:val="00F36D78"/>
    <w:rsid w:val="00F3741B"/>
    <w:rsid w:val="00F62925"/>
    <w:rsid w:val="00F65D17"/>
    <w:rsid w:val="00F73550"/>
    <w:rsid w:val="00F80DB2"/>
    <w:rsid w:val="00F935A2"/>
    <w:rsid w:val="00F97D99"/>
    <w:rsid w:val="00FA2622"/>
    <w:rsid w:val="00FC1B26"/>
    <w:rsid w:val="00FC5D4D"/>
    <w:rsid w:val="00FD497F"/>
    <w:rsid w:val="00FD7DF3"/>
    <w:rsid w:val="00FE5B33"/>
    <w:rsid w:val="00FE5ED0"/>
    <w:rsid w:val="00FF6AEE"/>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8C15F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Arial" w:hAnsi="Arial" w:cs="Times New Roman"/>
        <w:lang w:val="de-DE"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D30C15"/>
    <w:pPr>
      <w:spacing w:after="200" w:line="276" w:lineRule="auto"/>
    </w:pPr>
    <w:rPr>
      <w:sz w:val="22"/>
      <w:szCs w:val="22"/>
      <w:lang w:eastAsia="en-US"/>
    </w:rPr>
  </w:style>
  <w:style w:type="paragraph" w:styleId="berschrift1">
    <w:name w:val="heading 1"/>
    <w:basedOn w:val="Standard"/>
    <w:next w:val="Standard"/>
    <w:link w:val="berschrift1Zchn"/>
    <w:uiPriority w:val="9"/>
    <w:qFormat/>
    <w:rsid w:val="00F65D17"/>
    <w:pPr>
      <w:keepNext/>
      <w:keepLines/>
      <w:spacing w:before="480" w:after="0"/>
      <w:outlineLvl w:val="0"/>
    </w:pPr>
    <w:rPr>
      <w:rFonts w:eastAsia="Times New Roman"/>
      <w:b/>
      <w:bCs/>
      <w:color w:val="004F86"/>
      <w:sz w:val="28"/>
      <w:szCs w:val="28"/>
    </w:rPr>
  </w:style>
  <w:style w:type="paragraph" w:styleId="berschrift2">
    <w:name w:val="heading 2"/>
    <w:basedOn w:val="Standard"/>
    <w:next w:val="Standard"/>
    <w:link w:val="berschrift2Zchn"/>
    <w:uiPriority w:val="9"/>
    <w:semiHidden/>
    <w:unhideWhenUsed/>
    <w:qFormat/>
    <w:rsid w:val="00BF28EE"/>
    <w:pPr>
      <w:keepNext/>
      <w:keepLines/>
      <w:spacing w:before="200" w:after="0"/>
      <w:outlineLvl w:val="1"/>
    </w:pPr>
    <w:rPr>
      <w:rFonts w:eastAsia="Times New Roman"/>
      <w:b/>
      <w:bCs/>
      <w:color w:val="006AB3"/>
      <w:sz w:val="26"/>
      <w:szCs w:val="26"/>
    </w:rPr>
  </w:style>
  <w:style w:type="paragraph" w:styleId="berschrift3">
    <w:name w:val="heading 3"/>
    <w:basedOn w:val="Standard"/>
    <w:next w:val="Standard"/>
    <w:link w:val="berschrift3Zchn"/>
    <w:uiPriority w:val="9"/>
    <w:unhideWhenUsed/>
    <w:qFormat/>
    <w:rsid w:val="004F7314"/>
    <w:pPr>
      <w:keepNext/>
      <w:keepLines/>
      <w:spacing w:before="200" w:after="0"/>
      <w:outlineLvl w:val="2"/>
    </w:pPr>
    <w:rPr>
      <w:rFonts w:eastAsia="Times New Roman"/>
      <w:b/>
      <w:bCs/>
      <w:color w:val="006AB3"/>
    </w:rPr>
  </w:style>
  <w:style w:type="paragraph" w:styleId="berschrift4">
    <w:name w:val="heading 4"/>
    <w:basedOn w:val="Standard"/>
    <w:next w:val="Standard"/>
    <w:link w:val="berschrift4Zchn"/>
    <w:uiPriority w:val="9"/>
    <w:unhideWhenUsed/>
    <w:qFormat/>
    <w:rsid w:val="004F7314"/>
    <w:pPr>
      <w:keepNext/>
      <w:keepLines/>
      <w:spacing w:before="200" w:after="0"/>
      <w:outlineLvl w:val="3"/>
    </w:pPr>
    <w:rPr>
      <w:rFonts w:eastAsia="Times New Roman"/>
      <w:b/>
      <w:bCs/>
      <w:i/>
      <w:iCs/>
      <w:color w:val="006AB3"/>
    </w:rPr>
  </w:style>
  <w:style w:type="paragraph" w:styleId="berschrift7">
    <w:name w:val="heading 7"/>
    <w:basedOn w:val="Standard"/>
    <w:next w:val="Standard"/>
    <w:link w:val="berschrift7Zchn"/>
    <w:uiPriority w:val="9"/>
    <w:semiHidden/>
    <w:unhideWhenUsed/>
    <w:qFormat/>
    <w:rsid w:val="00985165"/>
    <w:pPr>
      <w:keepNext/>
      <w:keepLines/>
      <w:spacing w:before="200" w:after="0"/>
      <w:outlineLvl w:val="6"/>
    </w:pPr>
    <w:rPr>
      <w:rFonts w:eastAsia="Times New Roman"/>
      <w:i/>
      <w:iCs/>
      <w:color w:val="404040"/>
    </w:rPr>
  </w:style>
  <w:style w:type="paragraph" w:styleId="berschrift8">
    <w:name w:val="heading 8"/>
    <w:basedOn w:val="Standard"/>
    <w:next w:val="Standard"/>
    <w:link w:val="berschrift8Zchn"/>
    <w:uiPriority w:val="9"/>
    <w:semiHidden/>
    <w:unhideWhenUsed/>
    <w:qFormat/>
    <w:rsid w:val="003F2720"/>
    <w:pPr>
      <w:keepNext/>
      <w:keepLines/>
      <w:spacing w:before="200" w:after="0"/>
      <w:outlineLvl w:val="7"/>
    </w:pPr>
    <w:rPr>
      <w:rFonts w:eastAsia="Times New Roman"/>
      <w:color w:val="404040"/>
      <w:sz w:val="20"/>
      <w:szCs w:val="20"/>
    </w:rPr>
  </w:style>
  <w:style w:type="paragraph" w:styleId="berschrift9">
    <w:name w:val="heading 9"/>
    <w:basedOn w:val="Standard"/>
    <w:next w:val="Standard"/>
    <w:link w:val="berschrift9Zchn"/>
    <w:uiPriority w:val="9"/>
    <w:semiHidden/>
    <w:unhideWhenUsed/>
    <w:qFormat/>
    <w:rsid w:val="003F2720"/>
    <w:pPr>
      <w:keepNext/>
      <w:keepLines/>
      <w:spacing w:before="200" w:after="0"/>
      <w:outlineLvl w:val="8"/>
    </w:pPr>
    <w:rPr>
      <w:rFonts w:eastAsia="Times New Roman"/>
      <w:i/>
      <w:iCs/>
      <w:color w:val="404040"/>
      <w:sz w:val="20"/>
      <w:szCs w:val="20"/>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berschriftAB">
    <w:name w:val="Überschrift AB"/>
    <w:basedOn w:val="Standard"/>
    <w:link w:val="berschriftABZchn"/>
    <w:qFormat/>
    <w:rsid w:val="00D36C27"/>
    <w:rPr>
      <w:b/>
      <w:color w:val="004F86"/>
      <w:sz w:val="26"/>
      <w:szCs w:val="26"/>
      <w:u w:val="single"/>
    </w:rPr>
  </w:style>
  <w:style w:type="character" w:customStyle="1" w:styleId="berschriftABZchn">
    <w:name w:val="Überschrift AB Zchn"/>
    <w:link w:val="berschriftAB"/>
    <w:rsid w:val="00D36C27"/>
    <w:rPr>
      <w:b/>
      <w:color w:val="004F86"/>
      <w:sz w:val="26"/>
      <w:szCs w:val="26"/>
      <w:u w:val="single"/>
    </w:rPr>
  </w:style>
  <w:style w:type="paragraph" w:customStyle="1" w:styleId="AB">
    <w:name w:val="AB"/>
    <w:basedOn w:val="Standard"/>
    <w:link w:val="ABZchn"/>
    <w:qFormat/>
    <w:rsid w:val="0096666B"/>
    <w:rPr>
      <w:b/>
      <w:color w:val="004F86"/>
      <w:sz w:val="28"/>
      <w:szCs w:val="28"/>
    </w:rPr>
  </w:style>
  <w:style w:type="character" w:customStyle="1" w:styleId="ABZchn">
    <w:name w:val="AB Zchn"/>
    <w:link w:val="AB"/>
    <w:rsid w:val="0096666B"/>
    <w:rPr>
      <w:b/>
      <w:color w:val="004F86"/>
      <w:sz w:val="28"/>
      <w:szCs w:val="28"/>
    </w:rPr>
  </w:style>
  <w:style w:type="paragraph" w:customStyle="1" w:styleId="Inhaltlich-meth">
    <w:name w:val="Inhaltlich-meth"/>
    <w:basedOn w:val="Standard"/>
    <w:link w:val="Inhaltlich-methZchn"/>
    <w:qFormat/>
    <w:rsid w:val="00F62925"/>
    <w:pPr>
      <w:jc w:val="both"/>
    </w:pPr>
    <w:rPr>
      <w:b/>
      <w:color w:val="006AB3"/>
      <w:sz w:val="28"/>
      <w:szCs w:val="28"/>
    </w:rPr>
  </w:style>
  <w:style w:type="character" w:customStyle="1" w:styleId="Inhaltlich-methZchn">
    <w:name w:val="Inhaltlich-meth Zchn"/>
    <w:link w:val="Inhaltlich-meth"/>
    <w:rsid w:val="00F62925"/>
    <w:rPr>
      <w:rFonts w:ascii="Arial" w:eastAsia="Arial" w:hAnsi="Arial" w:cs="Times New Roman"/>
      <w:b/>
      <w:color w:val="006AB3"/>
      <w:sz w:val="28"/>
      <w:szCs w:val="28"/>
    </w:rPr>
  </w:style>
  <w:style w:type="paragraph" w:customStyle="1" w:styleId="Einstiegbung">
    <w:name w:val="Einstieg/Übung"/>
    <w:basedOn w:val="Standard"/>
    <w:link w:val="EinstiegbungZchn"/>
    <w:qFormat/>
    <w:rsid w:val="00F62925"/>
    <w:pPr>
      <w:keepNext/>
      <w:spacing w:after="120" w:line="240" w:lineRule="auto"/>
      <w:ind w:firstLine="708"/>
      <w:jc w:val="both"/>
      <w:outlineLvl w:val="0"/>
    </w:pPr>
    <w:rPr>
      <w:rFonts w:cs="Arial"/>
      <w:b/>
      <w:bCs/>
      <w:color w:val="004F86"/>
      <w:sz w:val="26"/>
      <w:szCs w:val="26"/>
      <w:lang w:eastAsia="de-DE"/>
    </w:rPr>
  </w:style>
  <w:style w:type="character" w:customStyle="1" w:styleId="EinstiegbungZchn">
    <w:name w:val="Einstieg/Übung Zchn"/>
    <w:link w:val="Einstiegbung"/>
    <w:rsid w:val="00F62925"/>
    <w:rPr>
      <w:rFonts w:ascii="Arial" w:eastAsia="Arial" w:hAnsi="Arial" w:cs="Arial"/>
      <w:b/>
      <w:bCs/>
      <w:color w:val="004F86"/>
      <w:sz w:val="26"/>
      <w:szCs w:val="26"/>
      <w:lang w:eastAsia="de-DE"/>
    </w:rPr>
  </w:style>
  <w:style w:type="paragraph" w:customStyle="1" w:styleId="bung">
    <w:name w:val="Übung"/>
    <w:basedOn w:val="Standard"/>
    <w:link w:val="bungZchn"/>
    <w:autoRedefine/>
    <w:qFormat/>
    <w:rsid w:val="00F62925"/>
    <w:pPr>
      <w:keepNext/>
      <w:spacing w:after="120" w:line="240" w:lineRule="auto"/>
      <w:ind w:firstLine="708"/>
      <w:jc w:val="both"/>
      <w:outlineLvl w:val="0"/>
    </w:pPr>
    <w:rPr>
      <w:rFonts w:eastAsia="Times New Roman" w:cs="Arial"/>
      <w:b/>
      <w:bCs/>
      <w:color w:val="004F86"/>
      <w:sz w:val="26"/>
      <w:szCs w:val="26"/>
      <w:lang w:eastAsia="de-DE"/>
    </w:rPr>
  </w:style>
  <w:style w:type="character" w:customStyle="1" w:styleId="bungZchn">
    <w:name w:val="Übung Zchn"/>
    <w:link w:val="bung"/>
    <w:rsid w:val="00F62925"/>
    <w:rPr>
      <w:rFonts w:ascii="Arial" w:eastAsia="Times New Roman" w:hAnsi="Arial" w:cs="Arial"/>
      <w:b/>
      <w:bCs/>
      <w:color w:val="004F86"/>
      <w:sz w:val="26"/>
      <w:szCs w:val="26"/>
      <w:lang w:eastAsia="de-DE"/>
    </w:rPr>
  </w:style>
  <w:style w:type="paragraph" w:customStyle="1" w:styleId="Uverlauf">
    <w:name w:val="Uverlauf"/>
    <w:basedOn w:val="berschrift2"/>
    <w:link w:val="UverlaufZchn"/>
    <w:qFormat/>
    <w:rsid w:val="00BF28EE"/>
  </w:style>
  <w:style w:type="character" w:customStyle="1" w:styleId="UverlaufZchn">
    <w:name w:val="Uverlauf Zchn"/>
    <w:link w:val="Uverlauf"/>
    <w:rsid w:val="00BF28EE"/>
    <w:rPr>
      <w:rFonts w:ascii="Arial" w:eastAsia="Times New Roman" w:hAnsi="Arial" w:cs="Times New Roman"/>
      <w:b/>
      <w:bCs/>
      <w:color w:val="006AB3"/>
      <w:sz w:val="26"/>
      <w:szCs w:val="26"/>
    </w:rPr>
  </w:style>
  <w:style w:type="character" w:customStyle="1" w:styleId="berschrift2Zchn">
    <w:name w:val="Überschrift 2 Zchn"/>
    <w:link w:val="berschrift2"/>
    <w:uiPriority w:val="9"/>
    <w:semiHidden/>
    <w:rsid w:val="00BF28EE"/>
    <w:rPr>
      <w:rFonts w:ascii="Arial" w:eastAsia="Times New Roman" w:hAnsi="Arial" w:cs="Times New Roman"/>
      <w:b/>
      <w:bCs/>
      <w:color w:val="006AB3"/>
      <w:sz w:val="26"/>
      <w:szCs w:val="26"/>
    </w:rPr>
  </w:style>
  <w:style w:type="paragraph" w:styleId="Kopfzeile">
    <w:name w:val="header"/>
    <w:basedOn w:val="Standard"/>
    <w:link w:val="KopfzeileZchn"/>
    <w:uiPriority w:val="99"/>
    <w:unhideWhenUsed/>
    <w:rsid w:val="007154EF"/>
    <w:pPr>
      <w:tabs>
        <w:tab w:val="center" w:pos="4536"/>
        <w:tab w:val="right" w:pos="9072"/>
      </w:tabs>
      <w:spacing w:after="0" w:line="240" w:lineRule="auto"/>
    </w:pPr>
  </w:style>
  <w:style w:type="character" w:customStyle="1" w:styleId="KopfzeileZchn">
    <w:name w:val="Kopfzeile Zchn"/>
    <w:basedOn w:val="Absatz-Standardschriftart"/>
    <w:link w:val="Kopfzeile"/>
    <w:uiPriority w:val="99"/>
    <w:rsid w:val="007154EF"/>
  </w:style>
  <w:style w:type="paragraph" w:styleId="Fuzeile">
    <w:name w:val="footer"/>
    <w:basedOn w:val="Standard"/>
    <w:link w:val="FuzeileZchn"/>
    <w:uiPriority w:val="99"/>
    <w:unhideWhenUsed/>
    <w:rsid w:val="007154EF"/>
    <w:pPr>
      <w:tabs>
        <w:tab w:val="center" w:pos="4536"/>
        <w:tab w:val="right" w:pos="9072"/>
      </w:tabs>
      <w:spacing w:after="0" w:line="240" w:lineRule="auto"/>
    </w:pPr>
  </w:style>
  <w:style w:type="character" w:customStyle="1" w:styleId="FuzeileZchn">
    <w:name w:val="Fußzeile Zchn"/>
    <w:basedOn w:val="Absatz-Standardschriftart"/>
    <w:link w:val="Fuzeile"/>
    <w:uiPriority w:val="99"/>
    <w:rsid w:val="007154EF"/>
  </w:style>
  <w:style w:type="paragraph" w:styleId="Sprechblasentext">
    <w:name w:val="Balloon Text"/>
    <w:basedOn w:val="Standard"/>
    <w:link w:val="SprechblasentextZchn"/>
    <w:uiPriority w:val="99"/>
    <w:semiHidden/>
    <w:unhideWhenUsed/>
    <w:rsid w:val="007154EF"/>
    <w:pPr>
      <w:spacing w:after="0" w:line="240" w:lineRule="auto"/>
    </w:pPr>
    <w:rPr>
      <w:rFonts w:ascii="Tahoma" w:hAnsi="Tahoma" w:cs="Tahoma"/>
      <w:sz w:val="16"/>
      <w:szCs w:val="16"/>
    </w:rPr>
  </w:style>
  <w:style w:type="character" w:customStyle="1" w:styleId="SprechblasentextZchn">
    <w:name w:val="Sprechblasentext Zchn"/>
    <w:link w:val="Sprechblasentext"/>
    <w:uiPriority w:val="99"/>
    <w:semiHidden/>
    <w:rsid w:val="007154EF"/>
    <w:rPr>
      <w:rFonts w:ascii="Tahoma" w:hAnsi="Tahoma" w:cs="Tahoma"/>
      <w:sz w:val="16"/>
      <w:szCs w:val="16"/>
    </w:rPr>
  </w:style>
  <w:style w:type="paragraph" w:styleId="Listenabsatz">
    <w:name w:val="List Paragraph"/>
    <w:basedOn w:val="Standard"/>
    <w:uiPriority w:val="34"/>
    <w:qFormat/>
    <w:rsid w:val="003F23B5"/>
    <w:pPr>
      <w:ind w:left="720"/>
      <w:contextualSpacing/>
    </w:pPr>
  </w:style>
  <w:style w:type="character" w:customStyle="1" w:styleId="berschrift1Zchn">
    <w:name w:val="Überschrift 1 Zchn"/>
    <w:link w:val="berschrift1"/>
    <w:uiPriority w:val="9"/>
    <w:rsid w:val="00F65D17"/>
    <w:rPr>
      <w:rFonts w:ascii="Arial" w:eastAsia="Times New Roman" w:hAnsi="Arial" w:cs="Times New Roman"/>
      <w:b/>
      <w:bCs/>
      <w:color w:val="004F86"/>
      <w:sz w:val="28"/>
      <w:szCs w:val="28"/>
    </w:rPr>
  </w:style>
  <w:style w:type="character" w:customStyle="1" w:styleId="berschrift3Zchn">
    <w:name w:val="Überschrift 3 Zchn"/>
    <w:link w:val="berschrift3"/>
    <w:uiPriority w:val="9"/>
    <w:rsid w:val="004F7314"/>
    <w:rPr>
      <w:rFonts w:ascii="Arial" w:eastAsia="Times New Roman" w:hAnsi="Arial" w:cs="Times New Roman"/>
      <w:b/>
      <w:bCs/>
      <w:color w:val="006AB3"/>
    </w:rPr>
  </w:style>
  <w:style w:type="character" w:customStyle="1" w:styleId="berschrift4Zchn">
    <w:name w:val="Überschrift 4 Zchn"/>
    <w:link w:val="berschrift4"/>
    <w:uiPriority w:val="9"/>
    <w:rsid w:val="004F7314"/>
    <w:rPr>
      <w:rFonts w:ascii="Arial" w:eastAsia="Times New Roman" w:hAnsi="Arial" w:cs="Times New Roman"/>
      <w:b/>
      <w:bCs/>
      <w:i/>
      <w:iCs/>
      <w:color w:val="006AB3"/>
    </w:rPr>
  </w:style>
  <w:style w:type="paragraph" w:styleId="Textkrper">
    <w:name w:val="Body Text"/>
    <w:basedOn w:val="Standard"/>
    <w:link w:val="TextkrperZchn"/>
    <w:uiPriority w:val="99"/>
    <w:semiHidden/>
    <w:unhideWhenUsed/>
    <w:rsid w:val="004F7314"/>
    <w:pPr>
      <w:spacing w:after="120"/>
    </w:pPr>
  </w:style>
  <w:style w:type="character" w:customStyle="1" w:styleId="TextkrperZchn">
    <w:name w:val="Textkörper Zchn"/>
    <w:basedOn w:val="Absatz-Standardschriftart"/>
    <w:link w:val="Textkrper"/>
    <w:uiPriority w:val="99"/>
    <w:semiHidden/>
    <w:rsid w:val="004F7314"/>
  </w:style>
  <w:style w:type="character" w:customStyle="1" w:styleId="berschrift7Zchn">
    <w:name w:val="Überschrift 7 Zchn"/>
    <w:link w:val="berschrift7"/>
    <w:uiPriority w:val="9"/>
    <w:semiHidden/>
    <w:rsid w:val="00985165"/>
    <w:rPr>
      <w:rFonts w:ascii="Arial" w:eastAsia="Times New Roman" w:hAnsi="Arial" w:cs="Times New Roman"/>
      <w:i/>
      <w:iCs/>
      <w:color w:val="404040"/>
    </w:rPr>
  </w:style>
  <w:style w:type="character" w:styleId="Hyperlink">
    <w:name w:val="Hyperlink"/>
    <w:uiPriority w:val="99"/>
    <w:unhideWhenUsed/>
    <w:rsid w:val="008B2DF4"/>
    <w:rPr>
      <w:color w:val="002060"/>
      <w:u w:val="single"/>
    </w:rPr>
  </w:style>
  <w:style w:type="character" w:customStyle="1" w:styleId="berschrift8Zchn">
    <w:name w:val="Überschrift 8 Zchn"/>
    <w:link w:val="berschrift8"/>
    <w:uiPriority w:val="9"/>
    <w:semiHidden/>
    <w:rsid w:val="003F2720"/>
    <w:rPr>
      <w:rFonts w:ascii="Arial" w:eastAsia="Times New Roman" w:hAnsi="Arial" w:cs="Times New Roman"/>
      <w:color w:val="404040"/>
      <w:sz w:val="20"/>
      <w:szCs w:val="20"/>
    </w:rPr>
  </w:style>
  <w:style w:type="character" w:customStyle="1" w:styleId="berschrift9Zchn">
    <w:name w:val="Überschrift 9 Zchn"/>
    <w:link w:val="berschrift9"/>
    <w:uiPriority w:val="9"/>
    <w:semiHidden/>
    <w:rsid w:val="003F2720"/>
    <w:rPr>
      <w:rFonts w:ascii="Arial" w:eastAsia="Times New Roman" w:hAnsi="Arial" w:cs="Times New Roman"/>
      <w:i/>
      <w:iCs/>
      <w:color w:val="404040"/>
      <w:sz w:val="20"/>
      <w:szCs w:val="20"/>
    </w:rPr>
  </w:style>
  <w:style w:type="paragraph" w:styleId="Textkrper-Einzug3">
    <w:name w:val="Body Text Indent 3"/>
    <w:basedOn w:val="Standard"/>
    <w:link w:val="Textkrper-Einzug3Zchn"/>
    <w:uiPriority w:val="99"/>
    <w:semiHidden/>
    <w:unhideWhenUsed/>
    <w:rsid w:val="003F2720"/>
    <w:pPr>
      <w:spacing w:after="120"/>
      <w:ind w:left="283"/>
    </w:pPr>
    <w:rPr>
      <w:sz w:val="16"/>
      <w:szCs w:val="16"/>
    </w:rPr>
  </w:style>
  <w:style w:type="character" w:customStyle="1" w:styleId="Textkrper-Einzug3Zchn">
    <w:name w:val="Textkörper-Einzug 3 Zchn"/>
    <w:link w:val="Textkrper-Einzug3"/>
    <w:uiPriority w:val="99"/>
    <w:semiHidden/>
    <w:rsid w:val="003F2720"/>
    <w:rPr>
      <w:sz w:val="16"/>
      <w:szCs w:val="16"/>
    </w:rPr>
  </w:style>
  <w:style w:type="table" w:styleId="HelleListe">
    <w:name w:val="Light List"/>
    <w:basedOn w:val="NormaleTabelle"/>
    <w:uiPriority w:val="61"/>
    <w:rsid w:val="00262AD3"/>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styleId="Tabellenraster">
    <w:name w:val="Table Grid"/>
    <w:basedOn w:val="NormaleTabelle"/>
    <w:uiPriority w:val="59"/>
    <w:rsid w:val="008B34F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HellesRaster">
    <w:name w:val="Light Grid"/>
    <w:basedOn w:val="NormaleTabelle"/>
    <w:uiPriority w:val="62"/>
    <w:rsid w:val="008B34F6"/>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rial" w:eastAsia="Times New Roman" w:hAnsi="Arial"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rial" w:eastAsia="Times New Roman" w:hAnsi="Arial"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rial" w:eastAsia="Times New Roman" w:hAnsi="Arial" w:cs="Times New Roman"/>
        <w:b/>
        <w:bCs/>
      </w:rPr>
    </w:tblStylePr>
    <w:tblStylePr w:type="lastCol">
      <w:rPr>
        <w:rFonts w:ascii="Arial" w:eastAsia="Times New Roman" w:hAnsi="Arial"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paragraph" w:styleId="KeinLeerraum">
    <w:name w:val="No Spacing"/>
    <w:uiPriority w:val="1"/>
    <w:qFormat/>
    <w:rsid w:val="008A4382"/>
    <w:rPr>
      <w:rFonts w:asciiTheme="minorHAnsi" w:eastAsiaTheme="minorHAnsi" w:hAnsiTheme="minorHAnsi" w:cstheme="minorBidi"/>
      <w:sz w:val="22"/>
      <w:szCs w:val="22"/>
      <w:lang w:eastAsia="en-US"/>
    </w:rPr>
  </w:style>
  <w:style w:type="paragraph" w:styleId="StandardWeb">
    <w:name w:val="Normal (Web)"/>
    <w:basedOn w:val="Standard"/>
    <w:uiPriority w:val="99"/>
    <w:unhideWhenUsed/>
    <w:rsid w:val="008A4382"/>
    <w:pPr>
      <w:spacing w:before="100" w:beforeAutospacing="1" w:after="100" w:afterAutospacing="1" w:line="240" w:lineRule="auto"/>
    </w:pPr>
    <w:rPr>
      <w:rFonts w:ascii="Times New Roman" w:eastAsiaTheme="minorEastAsia" w:hAnsi="Times New Roman"/>
      <w:sz w:val="24"/>
      <w:szCs w:val="24"/>
      <w:lang w:eastAsia="de-DE"/>
    </w:rPr>
  </w:style>
  <w:style w:type="paragraph" w:styleId="Titel">
    <w:name w:val="Title"/>
    <w:basedOn w:val="Standard"/>
    <w:link w:val="TitelZchn"/>
    <w:qFormat/>
    <w:rsid w:val="00E660A0"/>
    <w:pPr>
      <w:spacing w:after="0" w:line="240" w:lineRule="auto"/>
      <w:jc w:val="center"/>
    </w:pPr>
    <w:rPr>
      <w:rFonts w:eastAsia="Times New Roman" w:cs="Arial"/>
      <w:b/>
      <w:bCs/>
      <w:noProof/>
      <w:sz w:val="24"/>
      <w:szCs w:val="24"/>
      <w:u w:val="single"/>
      <w:lang w:eastAsia="de-DE"/>
    </w:rPr>
  </w:style>
  <w:style w:type="character" w:customStyle="1" w:styleId="TitelZchn">
    <w:name w:val="Titel Zchn"/>
    <w:basedOn w:val="Absatz-Standardschriftart"/>
    <w:link w:val="Titel"/>
    <w:rsid w:val="00E660A0"/>
    <w:rPr>
      <w:rFonts w:eastAsia="Times New Roman" w:cs="Arial"/>
      <w:b/>
      <w:bCs/>
      <w:noProof/>
      <w:sz w:val="24"/>
      <w:szCs w:val="24"/>
      <w:u w:val="single"/>
    </w:rPr>
  </w:style>
  <w:style w:type="paragraph" w:styleId="Funotentext">
    <w:name w:val="footnote text"/>
    <w:basedOn w:val="Standard"/>
    <w:link w:val="FunotentextZchn"/>
    <w:uiPriority w:val="99"/>
    <w:semiHidden/>
    <w:unhideWhenUsed/>
    <w:rsid w:val="00EC7B67"/>
    <w:pPr>
      <w:spacing w:after="0" w:line="240" w:lineRule="auto"/>
    </w:pPr>
    <w:rPr>
      <w:sz w:val="20"/>
      <w:szCs w:val="20"/>
    </w:rPr>
  </w:style>
  <w:style w:type="character" w:customStyle="1" w:styleId="FunotentextZchn">
    <w:name w:val="Fußnotentext Zchn"/>
    <w:basedOn w:val="Absatz-Standardschriftart"/>
    <w:link w:val="Funotentext"/>
    <w:uiPriority w:val="99"/>
    <w:semiHidden/>
    <w:rsid w:val="00EC7B67"/>
    <w:rPr>
      <w:lang w:eastAsia="en-US"/>
    </w:rPr>
  </w:style>
  <w:style w:type="character" w:styleId="Funotenzeichen">
    <w:name w:val="footnote reference"/>
    <w:basedOn w:val="Absatz-Standardschriftart"/>
    <w:uiPriority w:val="99"/>
    <w:semiHidden/>
    <w:unhideWhenUsed/>
    <w:rsid w:val="00EC7B67"/>
    <w:rPr>
      <w:vertAlign w:val="superscript"/>
    </w:rPr>
  </w:style>
  <w:style w:type="character" w:styleId="NichtaufgelsteErwhnung">
    <w:name w:val="Unresolved Mention"/>
    <w:basedOn w:val="Absatz-Standardschriftart"/>
    <w:uiPriority w:val="99"/>
    <w:semiHidden/>
    <w:unhideWhenUsed/>
    <w:rsid w:val="008E3AD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4178300">
      <w:bodyDiv w:val="1"/>
      <w:marLeft w:val="0"/>
      <w:marRight w:val="0"/>
      <w:marTop w:val="0"/>
      <w:marBottom w:val="0"/>
      <w:divBdr>
        <w:top w:val="none" w:sz="0" w:space="0" w:color="auto"/>
        <w:left w:val="none" w:sz="0" w:space="0" w:color="auto"/>
        <w:bottom w:val="none" w:sz="0" w:space="0" w:color="auto"/>
        <w:right w:val="none" w:sz="0" w:space="0" w:color="auto"/>
      </w:divBdr>
    </w:div>
    <w:div w:id="329211343">
      <w:bodyDiv w:val="1"/>
      <w:marLeft w:val="0"/>
      <w:marRight w:val="0"/>
      <w:marTop w:val="0"/>
      <w:marBottom w:val="0"/>
      <w:divBdr>
        <w:top w:val="none" w:sz="0" w:space="0" w:color="auto"/>
        <w:left w:val="none" w:sz="0" w:space="0" w:color="auto"/>
        <w:bottom w:val="none" w:sz="0" w:space="0" w:color="auto"/>
        <w:right w:val="none" w:sz="0" w:space="0" w:color="auto"/>
      </w:divBdr>
    </w:div>
    <w:div w:id="707603763">
      <w:bodyDiv w:val="1"/>
      <w:marLeft w:val="0"/>
      <w:marRight w:val="0"/>
      <w:marTop w:val="0"/>
      <w:marBottom w:val="0"/>
      <w:divBdr>
        <w:top w:val="none" w:sz="0" w:space="0" w:color="auto"/>
        <w:left w:val="none" w:sz="0" w:space="0" w:color="auto"/>
        <w:bottom w:val="none" w:sz="0" w:space="0" w:color="auto"/>
        <w:right w:val="none" w:sz="0" w:space="0" w:color="auto"/>
      </w:divBdr>
      <w:divsChild>
        <w:div w:id="141846741">
          <w:marLeft w:val="0"/>
          <w:marRight w:val="0"/>
          <w:marTop w:val="0"/>
          <w:marBottom w:val="0"/>
          <w:divBdr>
            <w:top w:val="none" w:sz="0" w:space="0" w:color="auto"/>
            <w:left w:val="none" w:sz="0" w:space="0" w:color="auto"/>
            <w:bottom w:val="none" w:sz="0" w:space="0" w:color="auto"/>
            <w:right w:val="none" w:sz="0" w:space="0" w:color="auto"/>
          </w:divBdr>
          <w:divsChild>
            <w:div w:id="18810915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63591073">
      <w:bodyDiv w:val="1"/>
      <w:marLeft w:val="0"/>
      <w:marRight w:val="0"/>
      <w:marTop w:val="0"/>
      <w:marBottom w:val="0"/>
      <w:divBdr>
        <w:top w:val="none" w:sz="0" w:space="0" w:color="auto"/>
        <w:left w:val="none" w:sz="0" w:space="0" w:color="auto"/>
        <w:bottom w:val="none" w:sz="0" w:space="0" w:color="auto"/>
        <w:right w:val="none" w:sz="0" w:space="0" w:color="auto"/>
      </w:divBdr>
    </w:div>
    <w:div w:id="1507474231">
      <w:bodyDiv w:val="1"/>
      <w:marLeft w:val="0"/>
      <w:marRight w:val="0"/>
      <w:marTop w:val="0"/>
      <w:marBottom w:val="0"/>
      <w:divBdr>
        <w:top w:val="none" w:sz="0" w:space="0" w:color="auto"/>
        <w:left w:val="none" w:sz="0" w:space="0" w:color="auto"/>
        <w:bottom w:val="none" w:sz="0" w:space="0" w:color="auto"/>
        <w:right w:val="none" w:sz="0" w:space="0" w:color="auto"/>
      </w:divBdr>
      <w:divsChild>
        <w:div w:id="113258376">
          <w:marLeft w:val="0"/>
          <w:marRight w:val="0"/>
          <w:marTop w:val="0"/>
          <w:marBottom w:val="0"/>
          <w:divBdr>
            <w:top w:val="none" w:sz="0" w:space="0" w:color="auto"/>
            <w:left w:val="none" w:sz="0" w:space="0" w:color="auto"/>
            <w:bottom w:val="none" w:sz="0" w:space="0" w:color="auto"/>
            <w:right w:val="none" w:sz="0" w:space="0" w:color="auto"/>
          </w:divBdr>
          <w:divsChild>
            <w:div w:id="169835355">
              <w:marLeft w:val="0"/>
              <w:marRight w:val="0"/>
              <w:marTop w:val="0"/>
              <w:marBottom w:val="0"/>
              <w:divBdr>
                <w:top w:val="none" w:sz="0" w:space="0" w:color="auto"/>
                <w:left w:val="none" w:sz="0" w:space="0" w:color="auto"/>
                <w:bottom w:val="none" w:sz="0" w:space="0" w:color="auto"/>
                <w:right w:val="none" w:sz="0" w:space="0" w:color="auto"/>
              </w:divBdr>
            </w:div>
          </w:divsChild>
        </w:div>
        <w:div w:id="1349916075">
          <w:marLeft w:val="0"/>
          <w:marRight w:val="0"/>
          <w:marTop w:val="0"/>
          <w:marBottom w:val="0"/>
          <w:divBdr>
            <w:top w:val="none" w:sz="0" w:space="0" w:color="auto"/>
            <w:left w:val="none" w:sz="0" w:space="0" w:color="auto"/>
            <w:bottom w:val="none" w:sz="0" w:space="0" w:color="auto"/>
            <w:right w:val="none" w:sz="0" w:space="0" w:color="auto"/>
          </w:divBdr>
          <w:divsChild>
            <w:div w:id="750811657">
              <w:marLeft w:val="0"/>
              <w:marRight w:val="0"/>
              <w:marTop w:val="0"/>
              <w:marBottom w:val="0"/>
              <w:divBdr>
                <w:top w:val="none" w:sz="0" w:space="0" w:color="auto"/>
                <w:left w:val="none" w:sz="0" w:space="0" w:color="auto"/>
                <w:bottom w:val="none" w:sz="0" w:space="0" w:color="auto"/>
                <w:right w:val="none" w:sz="0" w:space="0" w:color="auto"/>
              </w:divBdr>
            </w:div>
          </w:divsChild>
        </w:div>
        <w:div w:id="1761758584">
          <w:marLeft w:val="0"/>
          <w:marRight w:val="0"/>
          <w:marTop w:val="0"/>
          <w:marBottom w:val="0"/>
          <w:divBdr>
            <w:top w:val="none" w:sz="0" w:space="0" w:color="auto"/>
            <w:left w:val="none" w:sz="0" w:space="0" w:color="auto"/>
            <w:bottom w:val="none" w:sz="0" w:space="0" w:color="auto"/>
            <w:right w:val="none" w:sz="0" w:space="0" w:color="auto"/>
          </w:divBdr>
          <w:divsChild>
            <w:div w:id="12991433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1409439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3.xml"/><Relationship Id="rId18" Type="http://schemas.openxmlformats.org/officeDocument/2006/relationships/diagramColors" Target="diagrams/colors1.xml"/><Relationship Id="rId26" Type="http://schemas.openxmlformats.org/officeDocument/2006/relationships/image" Target="media/image10.png"/><Relationship Id="rId3" Type="http://schemas.openxmlformats.org/officeDocument/2006/relationships/styles" Target="styles.xml"/><Relationship Id="rId21" Type="http://schemas.openxmlformats.org/officeDocument/2006/relationships/footer" Target="footer4.xml"/><Relationship Id="rId34" Type="http://schemas.openxmlformats.org/officeDocument/2006/relationships/customXml" Target="../customXml/item2.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diagramQuickStyle" Target="diagrams/quickStyle1.xml"/><Relationship Id="rId25" Type="http://schemas.openxmlformats.org/officeDocument/2006/relationships/image" Target="media/image9.png"/><Relationship Id="rId33"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diagramLayout" Target="diagrams/layout1.xml"/><Relationship Id="rId20" Type="http://schemas.openxmlformats.org/officeDocument/2006/relationships/header" Target="header4.xml"/><Relationship Id="rId29"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2.xml"/><Relationship Id="rId24" Type="http://schemas.openxmlformats.org/officeDocument/2006/relationships/image" Target="media/image8.png"/><Relationship Id="rId32"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diagramData" Target="diagrams/data1.xml"/><Relationship Id="rId23" Type="http://schemas.openxmlformats.org/officeDocument/2006/relationships/image" Target="media/image7.png"/><Relationship Id="rId28" Type="http://schemas.openxmlformats.org/officeDocument/2006/relationships/header" Target="header5.xml"/><Relationship Id="rId36" Type="http://schemas.openxmlformats.org/officeDocument/2006/relationships/customXml" Target="../customXml/item4.xml"/><Relationship Id="rId10" Type="http://schemas.openxmlformats.org/officeDocument/2006/relationships/header" Target="header2.xml"/><Relationship Id="rId19" Type="http://schemas.microsoft.com/office/2007/relationships/diagramDrawing" Target="diagrams/drawing1.xml"/><Relationship Id="rId31" Type="http://schemas.openxmlformats.org/officeDocument/2006/relationships/footer" Target="footer6.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image" Target="media/image5.jpeg"/><Relationship Id="rId22" Type="http://schemas.openxmlformats.org/officeDocument/2006/relationships/image" Target="media/image6.png"/><Relationship Id="rId27" Type="http://schemas.openxmlformats.org/officeDocument/2006/relationships/image" Target="media/image11.png"/><Relationship Id="rId30" Type="http://schemas.openxmlformats.org/officeDocument/2006/relationships/header" Target="header6.xml"/><Relationship Id="rId35" Type="http://schemas.openxmlformats.org/officeDocument/2006/relationships/customXml" Target="../customXml/item3.xml"/><Relationship Id="rId8" Type="http://schemas.openxmlformats.org/officeDocument/2006/relationships/header" Target="header1.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1" Type="http://schemas.openxmlformats.org/officeDocument/2006/relationships/image" Target="media/image4.jpe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footer4.xml.rels><?xml version="1.0" encoding="UTF-8" standalone="yes"?>
<Relationships xmlns="http://schemas.openxmlformats.org/package/2006/relationships"><Relationship Id="rId1" Type="http://schemas.openxmlformats.org/officeDocument/2006/relationships/image" Target="media/image4.jpeg"/></Relationships>
</file>

<file path=word/_rels/footer5.xml.rels><?xml version="1.0" encoding="UTF-8" standalone="yes"?>
<Relationships xmlns="http://schemas.openxmlformats.org/package/2006/relationships"><Relationship Id="rId3" Type="http://schemas.openxmlformats.org/officeDocument/2006/relationships/hyperlink" Target="http://www.insm.de/insm/ueber-die-insm/FAQ.html" TargetMode="External"/><Relationship Id="rId2" Type="http://schemas.openxmlformats.org/officeDocument/2006/relationships/hyperlink" Target="http://www.insm.de/insm/ueber-die-insm/FAQ.html" TargetMode="External"/><Relationship Id="rId1" Type="http://schemas.openxmlformats.org/officeDocument/2006/relationships/image" Target="media/image2.png"/></Relationships>
</file>

<file path=word/_rels/footer6.xml.rels><?xml version="1.0" encoding="UTF-8" standalone="yes"?>
<Relationships xmlns="http://schemas.openxmlformats.org/package/2006/relationships"><Relationship Id="rId3" Type="http://schemas.openxmlformats.org/officeDocument/2006/relationships/hyperlink" Target="http://www.insm.de/insm/ueber-die-insm/FAQ.html" TargetMode="External"/><Relationship Id="rId2" Type="http://schemas.openxmlformats.org/officeDocument/2006/relationships/hyperlink" Target="http://www.insm.de/insm/ueber-die-insm/FAQ.html" TargetMode="External"/><Relationship Id="rId1" Type="http://schemas.openxmlformats.org/officeDocument/2006/relationships/image" Target="media/image4.jpe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3.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3.jpeg"/></Relationships>
</file>

<file path=word/_rels/header5.xml.rels><?xml version="1.0" encoding="UTF-8" standalone="yes"?>
<Relationships xmlns="http://schemas.openxmlformats.org/package/2006/relationships"><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3.jpeg"/></Relationships>
</file>

<file path=word/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50E106DB-6F43-4DD7-9012-4BE6489A7EA7}" type="doc">
      <dgm:prSet loTypeId="urn:microsoft.com/office/officeart/2008/layout/RadialCluster" loCatId="relationship" qsTypeId="urn:microsoft.com/office/officeart/2005/8/quickstyle/simple2" qsCatId="simple" csTypeId="urn:microsoft.com/office/officeart/2005/8/colors/accent1_5" csCatId="accent1" phldr="1"/>
      <dgm:spPr/>
      <dgm:t>
        <a:bodyPr/>
        <a:lstStyle/>
        <a:p>
          <a:endParaRPr lang="de-DE"/>
        </a:p>
      </dgm:t>
    </dgm:pt>
    <dgm:pt modelId="{E87D197B-CC3C-4FDD-AB32-28C08A1F5992}">
      <dgm:prSet phldrT="[Text]"/>
      <dgm:spPr>
        <a:solidFill>
          <a:schemeClr val="tx2">
            <a:alpha val="90000"/>
          </a:schemeClr>
        </a:solidFill>
      </dgm:spPr>
      <dgm:t>
        <a:bodyPr/>
        <a:lstStyle/>
        <a:p>
          <a:r>
            <a:rPr lang="de-DE"/>
            <a:t>Voraussetzungen für  Eigenfertigung</a:t>
          </a:r>
        </a:p>
      </dgm:t>
    </dgm:pt>
    <dgm:pt modelId="{F2205A52-6586-4B20-AB70-55F6E8FE15FB}" type="parTrans" cxnId="{EB61231B-A2C4-45BB-964F-5C230C5042D6}">
      <dgm:prSet/>
      <dgm:spPr/>
      <dgm:t>
        <a:bodyPr/>
        <a:lstStyle/>
        <a:p>
          <a:endParaRPr lang="de-DE"/>
        </a:p>
      </dgm:t>
    </dgm:pt>
    <dgm:pt modelId="{FCDF4F42-EF7C-4176-A71E-4925C06DF9CA}" type="sibTrans" cxnId="{EB61231B-A2C4-45BB-964F-5C230C5042D6}">
      <dgm:prSet/>
      <dgm:spPr/>
      <dgm:t>
        <a:bodyPr/>
        <a:lstStyle/>
        <a:p>
          <a:endParaRPr lang="de-DE"/>
        </a:p>
      </dgm:t>
    </dgm:pt>
    <dgm:pt modelId="{3C0A1EF6-89D7-4B34-B3FD-CBD8E590CBFE}">
      <dgm:prSet phldrT="[Text]"/>
      <dgm:spPr>
        <a:solidFill>
          <a:schemeClr val="accent1">
            <a:alpha val="84286"/>
          </a:schemeClr>
        </a:solidFill>
      </dgm:spPr>
      <dgm:t>
        <a:bodyPr/>
        <a:lstStyle/>
        <a:p>
          <a:r>
            <a:rPr lang="de-DE"/>
            <a:t>finanzielle Mittel</a:t>
          </a:r>
        </a:p>
      </dgm:t>
    </dgm:pt>
    <dgm:pt modelId="{19A05554-4E93-4E63-B592-83019200756C}" type="parTrans" cxnId="{04D372A6-76C6-4F3E-98FC-C2A85A331D99}">
      <dgm:prSet/>
      <dgm:spPr/>
      <dgm:t>
        <a:bodyPr/>
        <a:lstStyle/>
        <a:p>
          <a:endParaRPr lang="de-DE"/>
        </a:p>
      </dgm:t>
    </dgm:pt>
    <dgm:pt modelId="{655DFEE0-9B6C-4983-B774-4BD045D32A61}" type="sibTrans" cxnId="{04D372A6-76C6-4F3E-98FC-C2A85A331D99}">
      <dgm:prSet/>
      <dgm:spPr/>
      <dgm:t>
        <a:bodyPr/>
        <a:lstStyle/>
        <a:p>
          <a:endParaRPr lang="de-DE"/>
        </a:p>
      </dgm:t>
    </dgm:pt>
    <dgm:pt modelId="{C1867AED-209D-48E1-899E-7383D735EEFB}">
      <dgm:prSet phldrT="[Text]"/>
      <dgm:spPr/>
      <dgm:t>
        <a:bodyPr/>
        <a:lstStyle/>
        <a:p>
          <a:r>
            <a:rPr lang="de-DE"/>
            <a:t>KnowHow</a:t>
          </a:r>
        </a:p>
      </dgm:t>
    </dgm:pt>
    <dgm:pt modelId="{B79AB52E-054F-4496-B80E-D7E7F08C76B4}" type="parTrans" cxnId="{E498B4B5-DAC3-4C43-BACB-87F736E540DA}">
      <dgm:prSet/>
      <dgm:spPr/>
      <dgm:t>
        <a:bodyPr/>
        <a:lstStyle/>
        <a:p>
          <a:endParaRPr lang="de-DE"/>
        </a:p>
      </dgm:t>
    </dgm:pt>
    <dgm:pt modelId="{E876A89C-DC2C-4DEC-BB07-DDCC56CBACC8}" type="sibTrans" cxnId="{E498B4B5-DAC3-4C43-BACB-87F736E540DA}">
      <dgm:prSet/>
      <dgm:spPr/>
      <dgm:t>
        <a:bodyPr/>
        <a:lstStyle/>
        <a:p>
          <a:endParaRPr lang="de-DE"/>
        </a:p>
      </dgm:t>
    </dgm:pt>
    <dgm:pt modelId="{D239C293-E563-434B-BFF7-61044F30DB10}">
      <dgm:prSet phldrT="[Text]"/>
      <dgm:spPr/>
      <dgm:t>
        <a:bodyPr/>
        <a:lstStyle/>
        <a:p>
          <a:r>
            <a:rPr lang="de-DE"/>
            <a:t>Qualitätsanforderungen</a:t>
          </a:r>
        </a:p>
      </dgm:t>
    </dgm:pt>
    <dgm:pt modelId="{FD0448BA-9C4E-4D45-8D6C-7135FA553A85}" type="parTrans" cxnId="{B52E4561-7157-4179-B82C-BCA3F13E29FB}">
      <dgm:prSet/>
      <dgm:spPr/>
      <dgm:t>
        <a:bodyPr/>
        <a:lstStyle/>
        <a:p>
          <a:endParaRPr lang="de-DE"/>
        </a:p>
      </dgm:t>
    </dgm:pt>
    <dgm:pt modelId="{C93F2E82-5F62-4673-877F-9254D7AC1ABA}" type="sibTrans" cxnId="{B52E4561-7157-4179-B82C-BCA3F13E29FB}">
      <dgm:prSet/>
      <dgm:spPr/>
      <dgm:t>
        <a:bodyPr/>
        <a:lstStyle/>
        <a:p>
          <a:endParaRPr lang="de-DE"/>
        </a:p>
      </dgm:t>
    </dgm:pt>
    <dgm:pt modelId="{6088CA57-6DC1-4F63-A359-BBB9068545BD}">
      <dgm:prSet/>
      <dgm:spPr/>
      <dgm:t>
        <a:bodyPr/>
        <a:lstStyle/>
        <a:p>
          <a:r>
            <a:rPr lang="de-DE"/>
            <a:t>Zeitrahmen</a:t>
          </a:r>
        </a:p>
      </dgm:t>
    </dgm:pt>
    <dgm:pt modelId="{6D29C21A-8033-453B-BBD9-9764198E3999}" type="parTrans" cxnId="{A53267CA-66C9-4675-909B-381F3AD91E80}">
      <dgm:prSet/>
      <dgm:spPr/>
      <dgm:t>
        <a:bodyPr/>
        <a:lstStyle/>
        <a:p>
          <a:endParaRPr lang="de-DE"/>
        </a:p>
      </dgm:t>
    </dgm:pt>
    <dgm:pt modelId="{759D31AB-ABF4-43CF-8380-67922BD5017B}" type="sibTrans" cxnId="{A53267CA-66C9-4675-909B-381F3AD91E80}">
      <dgm:prSet/>
      <dgm:spPr/>
      <dgm:t>
        <a:bodyPr/>
        <a:lstStyle/>
        <a:p>
          <a:endParaRPr lang="de-DE"/>
        </a:p>
      </dgm:t>
    </dgm:pt>
    <dgm:pt modelId="{1F302348-21C7-40B2-82B9-76B8E5063CEE}">
      <dgm:prSet/>
      <dgm:spPr/>
      <dgm:t>
        <a:bodyPr/>
        <a:lstStyle/>
        <a:p>
          <a:r>
            <a:rPr lang="de-DE"/>
            <a:t>möglicher Absatz/ Nachfrager</a:t>
          </a:r>
        </a:p>
      </dgm:t>
    </dgm:pt>
    <dgm:pt modelId="{2D31A8BE-11B9-4C8A-A3F3-D9DF47E9F5D5}" type="parTrans" cxnId="{67A02D30-0417-433F-A9E6-A2C6F17D13BB}">
      <dgm:prSet/>
      <dgm:spPr/>
      <dgm:t>
        <a:bodyPr/>
        <a:lstStyle/>
        <a:p>
          <a:endParaRPr lang="de-DE"/>
        </a:p>
      </dgm:t>
    </dgm:pt>
    <dgm:pt modelId="{C453CFF4-C4FC-482C-A93F-66BB43951F41}" type="sibTrans" cxnId="{67A02D30-0417-433F-A9E6-A2C6F17D13BB}">
      <dgm:prSet/>
      <dgm:spPr/>
      <dgm:t>
        <a:bodyPr/>
        <a:lstStyle/>
        <a:p>
          <a:endParaRPr lang="de-DE"/>
        </a:p>
      </dgm:t>
    </dgm:pt>
    <dgm:pt modelId="{8091A854-2EBB-47F9-8A27-830C2339F43A}">
      <dgm:prSet/>
      <dgm:spPr>
        <a:solidFill>
          <a:schemeClr val="accent1">
            <a:alpha val="50000"/>
          </a:schemeClr>
        </a:solidFill>
      </dgm:spPr>
      <dgm:t>
        <a:bodyPr/>
        <a:lstStyle/>
        <a:p>
          <a:r>
            <a:rPr lang="de-DE"/>
            <a:t>Rentabilität der Produktion</a:t>
          </a:r>
        </a:p>
      </dgm:t>
    </dgm:pt>
    <dgm:pt modelId="{CA1FB87E-A00F-4983-92FD-13CC8513800C}" type="parTrans" cxnId="{CCD64DB5-ABEB-45C3-B568-8B2258FD03E2}">
      <dgm:prSet/>
      <dgm:spPr/>
      <dgm:t>
        <a:bodyPr/>
        <a:lstStyle/>
        <a:p>
          <a:endParaRPr lang="de-DE"/>
        </a:p>
      </dgm:t>
    </dgm:pt>
    <dgm:pt modelId="{CACCB3F6-E1A3-461D-9B9A-D9119D534BDC}" type="sibTrans" cxnId="{CCD64DB5-ABEB-45C3-B568-8B2258FD03E2}">
      <dgm:prSet/>
      <dgm:spPr/>
      <dgm:t>
        <a:bodyPr/>
        <a:lstStyle/>
        <a:p>
          <a:endParaRPr lang="de-DE"/>
        </a:p>
      </dgm:t>
    </dgm:pt>
    <dgm:pt modelId="{248430D8-2B16-428D-8DE0-4CF52727D9BB}">
      <dgm:prSet/>
      <dgm:spPr>
        <a:solidFill>
          <a:schemeClr val="accent1">
            <a:alpha val="78571"/>
          </a:schemeClr>
        </a:solidFill>
      </dgm:spPr>
      <dgm:t>
        <a:bodyPr/>
        <a:lstStyle/>
        <a:p>
          <a:r>
            <a:rPr lang="de-DE"/>
            <a:t>Produktionskapazitäten</a:t>
          </a:r>
        </a:p>
      </dgm:t>
    </dgm:pt>
    <dgm:pt modelId="{7B5FD906-2F4C-460B-8178-0614A6DA5D37}" type="parTrans" cxnId="{0FC1E7E3-6694-4405-96DE-DA751C37107E}">
      <dgm:prSet/>
      <dgm:spPr/>
      <dgm:t>
        <a:bodyPr/>
        <a:lstStyle/>
        <a:p>
          <a:endParaRPr lang="de-DE"/>
        </a:p>
      </dgm:t>
    </dgm:pt>
    <dgm:pt modelId="{7C2F0584-E1F6-4932-B972-621BCA3AB8AA}" type="sibTrans" cxnId="{0FC1E7E3-6694-4405-96DE-DA751C37107E}">
      <dgm:prSet/>
      <dgm:spPr/>
      <dgm:t>
        <a:bodyPr/>
        <a:lstStyle/>
        <a:p>
          <a:endParaRPr lang="de-DE"/>
        </a:p>
      </dgm:t>
    </dgm:pt>
    <dgm:pt modelId="{58630964-8445-4BEF-A930-F0C8A857A693}" type="pres">
      <dgm:prSet presAssocID="{50E106DB-6F43-4DD7-9012-4BE6489A7EA7}" presName="Name0" presStyleCnt="0">
        <dgm:presLayoutVars>
          <dgm:chMax val="1"/>
          <dgm:chPref val="1"/>
          <dgm:dir/>
          <dgm:animOne val="branch"/>
          <dgm:animLvl val="lvl"/>
        </dgm:presLayoutVars>
      </dgm:prSet>
      <dgm:spPr/>
    </dgm:pt>
    <dgm:pt modelId="{EB918070-A9E4-49E8-B208-835F9C4D0A87}" type="pres">
      <dgm:prSet presAssocID="{E87D197B-CC3C-4FDD-AB32-28C08A1F5992}" presName="singleCycle" presStyleCnt="0"/>
      <dgm:spPr/>
    </dgm:pt>
    <dgm:pt modelId="{FB39862F-2E3F-40A3-80C2-CF4C42810939}" type="pres">
      <dgm:prSet presAssocID="{E87D197B-CC3C-4FDD-AB32-28C08A1F5992}" presName="singleCenter" presStyleLbl="node1" presStyleIdx="0" presStyleCnt="8" custScaleX="262872" custLinFactNeighborX="2308" custLinFactNeighborY="-9257">
        <dgm:presLayoutVars>
          <dgm:chMax val="7"/>
          <dgm:chPref val="7"/>
        </dgm:presLayoutVars>
      </dgm:prSet>
      <dgm:spPr/>
    </dgm:pt>
    <dgm:pt modelId="{4DF9A319-B32C-4B47-83A9-AAEBE2E47EE0}" type="pres">
      <dgm:prSet presAssocID="{19A05554-4E93-4E63-B592-83019200756C}" presName="Name56" presStyleLbl="parChTrans1D2" presStyleIdx="0" presStyleCnt="7"/>
      <dgm:spPr/>
    </dgm:pt>
    <dgm:pt modelId="{780E731F-732F-4178-A2C0-D00172CB2AB3}" type="pres">
      <dgm:prSet presAssocID="{3C0A1EF6-89D7-4B34-B3FD-CBD8E590CBFE}" presName="text0" presStyleLbl="node1" presStyleIdx="1" presStyleCnt="8" custScaleX="245230" custScaleY="51008" custRadScaleRad="190356" custRadScaleInc="230815">
        <dgm:presLayoutVars>
          <dgm:bulletEnabled val="1"/>
        </dgm:presLayoutVars>
      </dgm:prSet>
      <dgm:spPr/>
    </dgm:pt>
    <dgm:pt modelId="{B842636A-BAEF-4529-A19E-FD77006954B4}" type="pres">
      <dgm:prSet presAssocID="{7B5FD906-2F4C-460B-8178-0614A6DA5D37}" presName="Name56" presStyleLbl="parChTrans1D2" presStyleIdx="1" presStyleCnt="7"/>
      <dgm:spPr/>
    </dgm:pt>
    <dgm:pt modelId="{39FA52A6-84B5-4848-8DA7-B158CF388A7F}" type="pres">
      <dgm:prSet presAssocID="{248430D8-2B16-428D-8DE0-4CF52727D9BB}" presName="text0" presStyleLbl="node1" presStyleIdx="2" presStyleCnt="8" custScaleX="249398" custScaleY="55069" custRadScaleRad="105309" custRadScaleInc="-189256">
        <dgm:presLayoutVars>
          <dgm:bulletEnabled val="1"/>
        </dgm:presLayoutVars>
      </dgm:prSet>
      <dgm:spPr/>
    </dgm:pt>
    <dgm:pt modelId="{E4BABABE-978D-48C4-9BAD-864742B7471C}" type="pres">
      <dgm:prSet presAssocID="{B79AB52E-054F-4496-B80E-D7E7F08C76B4}" presName="Name56" presStyleLbl="parChTrans1D2" presStyleIdx="2" presStyleCnt="7"/>
      <dgm:spPr/>
    </dgm:pt>
    <dgm:pt modelId="{05A13B42-EFF2-4884-9979-B9C2406B1ECF}" type="pres">
      <dgm:prSet presAssocID="{C1867AED-209D-48E1-899E-7383D735EEFB}" presName="text0" presStyleLbl="node1" presStyleIdx="3" presStyleCnt="8" custScaleX="213389" custScaleY="45486" custRadScaleRad="180634" custRadScaleInc="-69916">
        <dgm:presLayoutVars>
          <dgm:bulletEnabled val="1"/>
        </dgm:presLayoutVars>
      </dgm:prSet>
      <dgm:spPr/>
    </dgm:pt>
    <dgm:pt modelId="{CBB4594C-E01C-4EEE-B97C-6338508961C2}" type="pres">
      <dgm:prSet presAssocID="{FD0448BA-9C4E-4D45-8D6C-7135FA553A85}" presName="Name56" presStyleLbl="parChTrans1D2" presStyleIdx="3" presStyleCnt="7"/>
      <dgm:spPr/>
    </dgm:pt>
    <dgm:pt modelId="{01BD5D6C-CA2A-481D-B682-8AEC7FC2BFBE}" type="pres">
      <dgm:prSet presAssocID="{D239C293-E563-434B-BFF7-61044F30DB10}" presName="text0" presStyleLbl="node1" presStyleIdx="4" presStyleCnt="8" custScaleX="381973" custScaleY="51762" custRadScaleRad="145307" custRadScaleInc="-99691">
        <dgm:presLayoutVars>
          <dgm:bulletEnabled val="1"/>
        </dgm:presLayoutVars>
      </dgm:prSet>
      <dgm:spPr/>
    </dgm:pt>
    <dgm:pt modelId="{3DEDE401-27CC-4258-B622-8576D3DCB0B8}" type="pres">
      <dgm:prSet presAssocID="{6D29C21A-8033-453B-BBD9-9764198E3999}" presName="Name56" presStyleLbl="parChTrans1D2" presStyleIdx="4" presStyleCnt="7"/>
      <dgm:spPr/>
    </dgm:pt>
    <dgm:pt modelId="{76D170D5-B7C4-46DA-A994-92F227DC3A03}" type="pres">
      <dgm:prSet presAssocID="{6088CA57-6DC1-4F63-A359-BBB9068545BD}" presName="text0" presStyleLbl="node1" presStyleIdx="5" presStyleCnt="8" custScaleX="310839" custScaleY="55330" custRadScaleRad="140798" custRadScaleInc="94110">
        <dgm:presLayoutVars>
          <dgm:bulletEnabled val="1"/>
        </dgm:presLayoutVars>
      </dgm:prSet>
      <dgm:spPr/>
    </dgm:pt>
    <dgm:pt modelId="{4B3F34F8-5CBA-4706-8060-47E635EB7995}" type="pres">
      <dgm:prSet presAssocID="{2D31A8BE-11B9-4C8A-A3F3-D9DF47E9F5D5}" presName="Name56" presStyleLbl="parChTrans1D2" presStyleIdx="5" presStyleCnt="7"/>
      <dgm:spPr/>
    </dgm:pt>
    <dgm:pt modelId="{D4E3CF83-E834-4D27-BDF6-766681767D4A}" type="pres">
      <dgm:prSet presAssocID="{1F302348-21C7-40B2-82B9-76B8E5063CEE}" presName="text0" presStyleLbl="node1" presStyleIdx="6" presStyleCnt="8" custScaleX="234989" custScaleY="79585" custRadScaleRad="191202" custRadScaleInc="66467">
        <dgm:presLayoutVars>
          <dgm:bulletEnabled val="1"/>
        </dgm:presLayoutVars>
      </dgm:prSet>
      <dgm:spPr/>
    </dgm:pt>
    <dgm:pt modelId="{17FAB600-1486-4686-945A-FB44127D5D46}" type="pres">
      <dgm:prSet presAssocID="{CA1FB87E-A00F-4983-92FD-13CC8513800C}" presName="Name56" presStyleLbl="parChTrans1D2" presStyleIdx="6" presStyleCnt="7"/>
      <dgm:spPr/>
    </dgm:pt>
    <dgm:pt modelId="{590D4F82-70CF-4A4B-B6C7-B8314D67135F}" type="pres">
      <dgm:prSet presAssocID="{8091A854-2EBB-47F9-8A27-830C2339F43A}" presName="text0" presStyleLbl="node1" presStyleIdx="7" presStyleCnt="8" custScaleX="297581" custScaleY="66459" custRadScaleRad="190115" custRadScaleInc="-33109">
        <dgm:presLayoutVars>
          <dgm:bulletEnabled val="1"/>
        </dgm:presLayoutVars>
      </dgm:prSet>
      <dgm:spPr/>
    </dgm:pt>
  </dgm:ptLst>
  <dgm:cxnLst>
    <dgm:cxn modelId="{FF435D0F-781B-4C2A-98D7-A649DABF7470}" type="presOf" srcId="{B79AB52E-054F-4496-B80E-D7E7F08C76B4}" destId="{E4BABABE-978D-48C4-9BAD-864742B7471C}" srcOrd="0" destOrd="0" presId="urn:microsoft.com/office/officeart/2008/layout/RadialCluster"/>
    <dgm:cxn modelId="{9A731914-2C0A-4D29-A1D0-FA2141C1ABA9}" type="presOf" srcId="{C1867AED-209D-48E1-899E-7383D735EEFB}" destId="{05A13B42-EFF2-4884-9979-B9C2406B1ECF}" srcOrd="0" destOrd="0" presId="urn:microsoft.com/office/officeart/2008/layout/RadialCluster"/>
    <dgm:cxn modelId="{EB61231B-A2C4-45BB-964F-5C230C5042D6}" srcId="{50E106DB-6F43-4DD7-9012-4BE6489A7EA7}" destId="{E87D197B-CC3C-4FDD-AB32-28C08A1F5992}" srcOrd="0" destOrd="0" parTransId="{F2205A52-6586-4B20-AB70-55F6E8FE15FB}" sibTransId="{FCDF4F42-EF7C-4176-A71E-4925C06DF9CA}"/>
    <dgm:cxn modelId="{C1303C25-605B-4993-A758-C8FF305795A3}" type="presOf" srcId="{1F302348-21C7-40B2-82B9-76B8E5063CEE}" destId="{D4E3CF83-E834-4D27-BDF6-766681767D4A}" srcOrd="0" destOrd="0" presId="urn:microsoft.com/office/officeart/2008/layout/RadialCluster"/>
    <dgm:cxn modelId="{67A02D30-0417-433F-A9E6-A2C6F17D13BB}" srcId="{E87D197B-CC3C-4FDD-AB32-28C08A1F5992}" destId="{1F302348-21C7-40B2-82B9-76B8E5063CEE}" srcOrd="5" destOrd="0" parTransId="{2D31A8BE-11B9-4C8A-A3F3-D9DF47E9F5D5}" sibTransId="{C453CFF4-C4FC-482C-A93F-66BB43951F41}"/>
    <dgm:cxn modelId="{B52E4561-7157-4179-B82C-BCA3F13E29FB}" srcId="{E87D197B-CC3C-4FDD-AB32-28C08A1F5992}" destId="{D239C293-E563-434B-BFF7-61044F30DB10}" srcOrd="3" destOrd="0" parTransId="{FD0448BA-9C4E-4D45-8D6C-7135FA553A85}" sibTransId="{C93F2E82-5F62-4673-877F-9254D7AC1ABA}"/>
    <dgm:cxn modelId="{A9BA5441-866B-455A-ABF2-0DA0EBEA9E93}" type="presOf" srcId="{FD0448BA-9C4E-4D45-8D6C-7135FA553A85}" destId="{CBB4594C-E01C-4EEE-B97C-6338508961C2}" srcOrd="0" destOrd="0" presId="urn:microsoft.com/office/officeart/2008/layout/RadialCluster"/>
    <dgm:cxn modelId="{2EFB5668-6A21-45A6-A427-E38CA13AC932}" type="presOf" srcId="{6088CA57-6DC1-4F63-A359-BBB9068545BD}" destId="{76D170D5-B7C4-46DA-A994-92F227DC3A03}" srcOrd="0" destOrd="0" presId="urn:microsoft.com/office/officeart/2008/layout/RadialCluster"/>
    <dgm:cxn modelId="{674F3276-386C-43B2-BFA5-960DB16A8C86}" type="presOf" srcId="{8091A854-2EBB-47F9-8A27-830C2339F43A}" destId="{590D4F82-70CF-4A4B-B6C7-B8314D67135F}" srcOrd="0" destOrd="0" presId="urn:microsoft.com/office/officeart/2008/layout/RadialCluster"/>
    <dgm:cxn modelId="{E6A86D7A-3A9C-4335-9947-C59D4BA84845}" type="presOf" srcId="{CA1FB87E-A00F-4983-92FD-13CC8513800C}" destId="{17FAB600-1486-4686-945A-FB44127D5D46}" srcOrd="0" destOrd="0" presId="urn:microsoft.com/office/officeart/2008/layout/RadialCluster"/>
    <dgm:cxn modelId="{EF341B89-C5AB-481F-82A8-B3EDDE666351}" type="presOf" srcId="{50E106DB-6F43-4DD7-9012-4BE6489A7EA7}" destId="{58630964-8445-4BEF-A930-F0C8A857A693}" srcOrd="0" destOrd="0" presId="urn:microsoft.com/office/officeart/2008/layout/RadialCluster"/>
    <dgm:cxn modelId="{D620658C-1E8C-4D1E-BB10-1E39FCD64498}" type="presOf" srcId="{E87D197B-CC3C-4FDD-AB32-28C08A1F5992}" destId="{FB39862F-2E3F-40A3-80C2-CF4C42810939}" srcOrd="0" destOrd="0" presId="urn:microsoft.com/office/officeart/2008/layout/RadialCluster"/>
    <dgm:cxn modelId="{8717F898-0051-4FA5-8723-05AB7DDA955D}" type="presOf" srcId="{7B5FD906-2F4C-460B-8178-0614A6DA5D37}" destId="{B842636A-BAEF-4529-A19E-FD77006954B4}" srcOrd="0" destOrd="0" presId="urn:microsoft.com/office/officeart/2008/layout/RadialCluster"/>
    <dgm:cxn modelId="{37D91AA2-1D5D-4A1C-AB1D-23DD0451CDEE}" type="presOf" srcId="{6D29C21A-8033-453B-BBD9-9764198E3999}" destId="{3DEDE401-27CC-4258-B622-8576D3DCB0B8}" srcOrd="0" destOrd="0" presId="urn:microsoft.com/office/officeart/2008/layout/RadialCluster"/>
    <dgm:cxn modelId="{04D372A6-76C6-4F3E-98FC-C2A85A331D99}" srcId="{E87D197B-CC3C-4FDD-AB32-28C08A1F5992}" destId="{3C0A1EF6-89D7-4B34-B3FD-CBD8E590CBFE}" srcOrd="0" destOrd="0" parTransId="{19A05554-4E93-4E63-B592-83019200756C}" sibTransId="{655DFEE0-9B6C-4983-B774-4BD045D32A61}"/>
    <dgm:cxn modelId="{E3C7E0A8-52AE-40F6-B096-8EE4CE98B0B1}" type="presOf" srcId="{19A05554-4E93-4E63-B592-83019200756C}" destId="{4DF9A319-B32C-4B47-83A9-AAEBE2E47EE0}" srcOrd="0" destOrd="0" presId="urn:microsoft.com/office/officeart/2008/layout/RadialCluster"/>
    <dgm:cxn modelId="{B83BC0A9-7C11-49C6-A952-77DA5C71CFD1}" type="presOf" srcId="{2D31A8BE-11B9-4C8A-A3F3-D9DF47E9F5D5}" destId="{4B3F34F8-5CBA-4706-8060-47E635EB7995}" srcOrd="0" destOrd="0" presId="urn:microsoft.com/office/officeart/2008/layout/RadialCluster"/>
    <dgm:cxn modelId="{9133A2AA-8D0B-465C-8DE0-7E5D96E51888}" type="presOf" srcId="{3C0A1EF6-89D7-4B34-B3FD-CBD8E590CBFE}" destId="{780E731F-732F-4178-A2C0-D00172CB2AB3}" srcOrd="0" destOrd="0" presId="urn:microsoft.com/office/officeart/2008/layout/RadialCluster"/>
    <dgm:cxn modelId="{1312C1AC-3C47-4E28-BAE6-C24EF4A02037}" type="presOf" srcId="{D239C293-E563-434B-BFF7-61044F30DB10}" destId="{01BD5D6C-CA2A-481D-B682-8AEC7FC2BFBE}" srcOrd="0" destOrd="0" presId="urn:microsoft.com/office/officeart/2008/layout/RadialCluster"/>
    <dgm:cxn modelId="{CCD64DB5-ABEB-45C3-B568-8B2258FD03E2}" srcId="{E87D197B-CC3C-4FDD-AB32-28C08A1F5992}" destId="{8091A854-2EBB-47F9-8A27-830C2339F43A}" srcOrd="6" destOrd="0" parTransId="{CA1FB87E-A00F-4983-92FD-13CC8513800C}" sibTransId="{CACCB3F6-E1A3-461D-9B9A-D9119D534BDC}"/>
    <dgm:cxn modelId="{E498B4B5-DAC3-4C43-BACB-87F736E540DA}" srcId="{E87D197B-CC3C-4FDD-AB32-28C08A1F5992}" destId="{C1867AED-209D-48E1-899E-7383D735EEFB}" srcOrd="2" destOrd="0" parTransId="{B79AB52E-054F-4496-B80E-D7E7F08C76B4}" sibTransId="{E876A89C-DC2C-4DEC-BB07-DDCC56CBACC8}"/>
    <dgm:cxn modelId="{A53267CA-66C9-4675-909B-381F3AD91E80}" srcId="{E87D197B-CC3C-4FDD-AB32-28C08A1F5992}" destId="{6088CA57-6DC1-4F63-A359-BBB9068545BD}" srcOrd="4" destOrd="0" parTransId="{6D29C21A-8033-453B-BBD9-9764198E3999}" sibTransId="{759D31AB-ABF4-43CF-8380-67922BD5017B}"/>
    <dgm:cxn modelId="{0FC1E7E3-6694-4405-96DE-DA751C37107E}" srcId="{E87D197B-CC3C-4FDD-AB32-28C08A1F5992}" destId="{248430D8-2B16-428D-8DE0-4CF52727D9BB}" srcOrd="1" destOrd="0" parTransId="{7B5FD906-2F4C-460B-8178-0614A6DA5D37}" sibTransId="{7C2F0584-E1F6-4932-B972-621BCA3AB8AA}"/>
    <dgm:cxn modelId="{AEE0CBF5-4110-40EB-B8C9-4609B88C3588}" type="presOf" srcId="{248430D8-2B16-428D-8DE0-4CF52727D9BB}" destId="{39FA52A6-84B5-4848-8DA7-B158CF388A7F}" srcOrd="0" destOrd="0" presId="urn:microsoft.com/office/officeart/2008/layout/RadialCluster"/>
    <dgm:cxn modelId="{6A113402-094C-45EE-84ED-ACDB1DB2339A}" type="presParOf" srcId="{58630964-8445-4BEF-A930-F0C8A857A693}" destId="{EB918070-A9E4-49E8-B208-835F9C4D0A87}" srcOrd="0" destOrd="0" presId="urn:microsoft.com/office/officeart/2008/layout/RadialCluster"/>
    <dgm:cxn modelId="{03FA7C84-7D7E-454D-9CD1-C3784FC8CDD2}" type="presParOf" srcId="{EB918070-A9E4-49E8-B208-835F9C4D0A87}" destId="{FB39862F-2E3F-40A3-80C2-CF4C42810939}" srcOrd="0" destOrd="0" presId="urn:microsoft.com/office/officeart/2008/layout/RadialCluster"/>
    <dgm:cxn modelId="{E6CA5A21-CBD0-4DB4-9736-96442031B360}" type="presParOf" srcId="{EB918070-A9E4-49E8-B208-835F9C4D0A87}" destId="{4DF9A319-B32C-4B47-83A9-AAEBE2E47EE0}" srcOrd="1" destOrd="0" presId="urn:microsoft.com/office/officeart/2008/layout/RadialCluster"/>
    <dgm:cxn modelId="{54F2B2BB-0794-41D5-80E5-C5DF09C33D6C}" type="presParOf" srcId="{EB918070-A9E4-49E8-B208-835F9C4D0A87}" destId="{780E731F-732F-4178-A2C0-D00172CB2AB3}" srcOrd="2" destOrd="0" presId="urn:microsoft.com/office/officeart/2008/layout/RadialCluster"/>
    <dgm:cxn modelId="{A96A3187-5516-4848-ADC1-65C40ABFA6C0}" type="presParOf" srcId="{EB918070-A9E4-49E8-B208-835F9C4D0A87}" destId="{B842636A-BAEF-4529-A19E-FD77006954B4}" srcOrd="3" destOrd="0" presId="urn:microsoft.com/office/officeart/2008/layout/RadialCluster"/>
    <dgm:cxn modelId="{6A85E9F3-7445-4927-B65E-40CDB489AF85}" type="presParOf" srcId="{EB918070-A9E4-49E8-B208-835F9C4D0A87}" destId="{39FA52A6-84B5-4848-8DA7-B158CF388A7F}" srcOrd="4" destOrd="0" presId="urn:microsoft.com/office/officeart/2008/layout/RadialCluster"/>
    <dgm:cxn modelId="{746E5362-683E-4C83-9983-ED6704CD6C01}" type="presParOf" srcId="{EB918070-A9E4-49E8-B208-835F9C4D0A87}" destId="{E4BABABE-978D-48C4-9BAD-864742B7471C}" srcOrd="5" destOrd="0" presId="urn:microsoft.com/office/officeart/2008/layout/RadialCluster"/>
    <dgm:cxn modelId="{01890B11-580B-47C2-9E0A-01AC29C1CA3F}" type="presParOf" srcId="{EB918070-A9E4-49E8-B208-835F9C4D0A87}" destId="{05A13B42-EFF2-4884-9979-B9C2406B1ECF}" srcOrd="6" destOrd="0" presId="urn:microsoft.com/office/officeart/2008/layout/RadialCluster"/>
    <dgm:cxn modelId="{8AD520A3-C5B4-42E1-AD00-0C6D292040B4}" type="presParOf" srcId="{EB918070-A9E4-49E8-B208-835F9C4D0A87}" destId="{CBB4594C-E01C-4EEE-B97C-6338508961C2}" srcOrd="7" destOrd="0" presId="urn:microsoft.com/office/officeart/2008/layout/RadialCluster"/>
    <dgm:cxn modelId="{46493ECE-BD7D-4E22-989F-35EAAB773A0C}" type="presParOf" srcId="{EB918070-A9E4-49E8-B208-835F9C4D0A87}" destId="{01BD5D6C-CA2A-481D-B682-8AEC7FC2BFBE}" srcOrd="8" destOrd="0" presId="urn:microsoft.com/office/officeart/2008/layout/RadialCluster"/>
    <dgm:cxn modelId="{F5801FF9-6999-4063-8C1A-24AD555DED2F}" type="presParOf" srcId="{EB918070-A9E4-49E8-B208-835F9C4D0A87}" destId="{3DEDE401-27CC-4258-B622-8576D3DCB0B8}" srcOrd="9" destOrd="0" presId="urn:microsoft.com/office/officeart/2008/layout/RadialCluster"/>
    <dgm:cxn modelId="{58EAEDA6-6037-4FBA-A01F-4DD47E3AD5EB}" type="presParOf" srcId="{EB918070-A9E4-49E8-B208-835F9C4D0A87}" destId="{76D170D5-B7C4-46DA-A994-92F227DC3A03}" srcOrd="10" destOrd="0" presId="urn:microsoft.com/office/officeart/2008/layout/RadialCluster"/>
    <dgm:cxn modelId="{7475EC1B-F2B2-4525-A3F4-8F3187E49EF7}" type="presParOf" srcId="{EB918070-A9E4-49E8-B208-835F9C4D0A87}" destId="{4B3F34F8-5CBA-4706-8060-47E635EB7995}" srcOrd="11" destOrd="0" presId="urn:microsoft.com/office/officeart/2008/layout/RadialCluster"/>
    <dgm:cxn modelId="{915B9F8E-879A-4D55-B6A2-A29CA36FCA81}" type="presParOf" srcId="{EB918070-A9E4-49E8-B208-835F9C4D0A87}" destId="{D4E3CF83-E834-4D27-BDF6-766681767D4A}" srcOrd="12" destOrd="0" presId="urn:microsoft.com/office/officeart/2008/layout/RadialCluster"/>
    <dgm:cxn modelId="{29206827-272E-453A-9F01-C160600D80B6}" type="presParOf" srcId="{EB918070-A9E4-49E8-B208-835F9C4D0A87}" destId="{17FAB600-1486-4686-945A-FB44127D5D46}" srcOrd="13" destOrd="0" presId="urn:microsoft.com/office/officeart/2008/layout/RadialCluster"/>
    <dgm:cxn modelId="{68DB618D-9086-4496-86C3-C5CF1AE3DC0C}" type="presParOf" srcId="{EB918070-A9E4-49E8-B208-835F9C4D0A87}" destId="{590D4F82-70CF-4A4B-B6C7-B8314D67135F}" srcOrd="14" destOrd="0" presId="urn:microsoft.com/office/officeart/2008/layout/RadialCluster"/>
  </dgm:cxnLst>
  <dgm:bg/>
  <dgm:whole/>
  <dgm:extLst>
    <a:ext uri="http://schemas.microsoft.com/office/drawing/2008/diagram">
      <dsp:dataModelExt xmlns:dsp="http://schemas.microsoft.com/office/drawing/2008/diagram" relId="rId1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9862F-2E3F-40A3-80C2-CF4C42810939}">
      <dsp:nvSpPr>
        <dsp:cNvPr id="0" name=""/>
        <dsp:cNvSpPr/>
      </dsp:nvSpPr>
      <dsp:spPr>
        <a:xfrm>
          <a:off x="2780528" y="1336245"/>
          <a:ext cx="3605552" cy="1371600"/>
        </a:xfrm>
        <a:prstGeom prst="roundRect">
          <a:avLst/>
        </a:prstGeom>
        <a:solidFill>
          <a:schemeClr val="tx2">
            <a:alpha val="9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6360" tIns="86360" rIns="86360" bIns="86360" numCol="1" spcCol="1270" anchor="ctr" anchorCtr="0">
          <a:noAutofit/>
        </a:bodyPr>
        <a:lstStyle/>
        <a:p>
          <a:pPr marL="0" lvl="0" indent="0" algn="ctr" defTabSz="1511300">
            <a:lnSpc>
              <a:spcPct val="90000"/>
            </a:lnSpc>
            <a:spcBef>
              <a:spcPct val="0"/>
            </a:spcBef>
            <a:spcAft>
              <a:spcPct val="35000"/>
            </a:spcAft>
            <a:buNone/>
          </a:pPr>
          <a:r>
            <a:rPr lang="de-DE" sz="3400" kern="1200"/>
            <a:t>Voraussetzungen für  Eigenfertigung</a:t>
          </a:r>
        </a:p>
      </dsp:txBody>
      <dsp:txXfrm>
        <a:off x="2847484" y="1403201"/>
        <a:ext cx="3471640" cy="1237688"/>
      </dsp:txXfrm>
    </dsp:sp>
    <dsp:sp modelId="{4DF9A319-B32C-4B47-83A9-AAEBE2E47EE0}">
      <dsp:nvSpPr>
        <dsp:cNvPr id="0" name=""/>
        <dsp:cNvSpPr/>
      </dsp:nvSpPr>
      <dsp:spPr>
        <a:xfrm rot="20024365">
          <a:off x="5909112" y="1060982"/>
          <a:ext cx="1244257" cy="0"/>
        </a:xfrm>
        <a:custGeom>
          <a:avLst/>
          <a:gdLst/>
          <a:ahLst/>
          <a:cxnLst/>
          <a:rect l="0" t="0" r="0" b="0"/>
          <a:pathLst>
            <a:path>
              <a:moveTo>
                <a:pt x="0" y="0"/>
              </a:moveTo>
              <a:lnTo>
                <a:pt x="1244257" y="0"/>
              </a:lnTo>
            </a:path>
          </a:pathLst>
        </a:cu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80E731F-732F-4178-A2C0-D00172CB2AB3}">
      <dsp:nvSpPr>
        <dsp:cNvPr id="0" name=""/>
        <dsp:cNvSpPr/>
      </dsp:nvSpPr>
      <dsp:spPr>
        <a:xfrm>
          <a:off x="6437406" y="316969"/>
          <a:ext cx="2253595" cy="468749"/>
        </a:xfrm>
        <a:prstGeom prst="roundRect">
          <a:avLst/>
        </a:prstGeom>
        <a:solidFill>
          <a:schemeClr val="accent1">
            <a:alpha val="84286"/>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de-DE" sz="2200" kern="1200"/>
            <a:t>finanzielle Mittel</a:t>
          </a:r>
        </a:p>
      </dsp:txBody>
      <dsp:txXfrm>
        <a:off x="6460288" y="339851"/>
        <a:ext cx="2207831" cy="422985"/>
      </dsp:txXfrm>
    </dsp:sp>
    <dsp:sp modelId="{B842636A-BAEF-4529-A19E-FD77006954B4}">
      <dsp:nvSpPr>
        <dsp:cNvPr id="0" name=""/>
        <dsp:cNvSpPr/>
      </dsp:nvSpPr>
      <dsp:spPr>
        <a:xfrm rot="16218242">
          <a:off x="4246482" y="993973"/>
          <a:ext cx="684554" cy="0"/>
        </a:xfrm>
        <a:custGeom>
          <a:avLst/>
          <a:gdLst/>
          <a:ahLst/>
          <a:cxnLst/>
          <a:rect l="0" t="0" r="0" b="0"/>
          <a:pathLst>
            <a:path>
              <a:moveTo>
                <a:pt x="0" y="0"/>
              </a:moveTo>
              <a:lnTo>
                <a:pt x="684554" y="0"/>
              </a:lnTo>
            </a:path>
          </a:pathLst>
        </a:cu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9FA52A6-84B5-4848-8DA7-B158CF388A7F}">
      <dsp:nvSpPr>
        <dsp:cNvPr id="0" name=""/>
        <dsp:cNvSpPr/>
      </dsp:nvSpPr>
      <dsp:spPr>
        <a:xfrm>
          <a:off x="3445970" y="145631"/>
          <a:ext cx="2291897" cy="506068"/>
        </a:xfrm>
        <a:prstGeom prst="roundRect">
          <a:avLst/>
        </a:prstGeom>
        <a:solidFill>
          <a:schemeClr val="accent1">
            <a:alpha val="78571"/>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de-DE" sz="1700" kern="1200"/>
            <a:t>Produktionskapazitäten</a:t>
          </a:r>
        </a:p>
      </dsp:txBody>
      <dsp:txXfrm>
        <a:off x="3470674" y="170335"/>
        <a:ext cx="2242489" cy="456660"/>
      </dsp:txXfrm>
    </dsp:sp>
    <dsp:sp modelId="{E4BABABE-978D-48C4-9BAD-864742B7471C}">
      <dsp:nvSpPr>
        <dsp:cNvPr id="0" name=""/>
        <dsp:cNvSpPr/>
      </dsp:nvSpPr>
      <dsp:spPr>
        <a:xfrm rot="46866">
          <a:off x="6386057" y="2050032"/>
          <a:ext cx="500092" cy="0"/>
        </a:xfrm>
        <a:custGeom>
          <a:avLst/>
          <a:gdLst/>
          <a:ahLst/>
          <a:cxnLst/>
          <a:rect l="0" t="0" r="0" b="0"/>
          <a:pathLst>
            <a:path>
              <a:moveTo>
                <a:pt x="0" y="0"/>
              </a:moveTo>
              <a:lnTo>
                <a:pt x="500092" y="0"/>
              </a:lnTo>
            </a:path>
          </a:pathLst>
        </a:cu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A13B42-EFF2-4884-9979-B9C2406B1ECF}">
      <dsp:nvSpPr>
        <dsp:cNvPr id="0" name=""/>
        <dsp:cNvSpPr/>
      </dsp:nvSpPr>
      <dsp:spPr>
        <a:xfrm>
          <a:off x="6886126" y="1857807"/>
          <a:ext cx="1960985" cy="418003"/>
        </a:xfrm>
        <a:prstGeom prst="roundRect">
          <a:avLst/>
        </a:prstGeom>
        <a:solidFill>
          <a:schemeClr val="accent1">
            <a:alpha val="90000"/>
            <a:hueOff val="0"/>
            <a:satOff val="0"/>
            <a:lumOff val="0"/>
            <a:alphaOff val="-17143"/>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de-DE" sz="1900" kern="1200"/>
            <a:t>KnowHow</a:t>
          </a:r>
        </a:p>
      </dsp:txBody>
      <dsp:txXfrm>
        <a:off x="6906531" y="1878212"/>
        <a:ext cx="1920175" cy="377193"/>
      </dsp:txXfrm>
    </dsp:sp>
    <dsp:sp modelId="{CBB4594C-E01C-4EEE-B97C-6338508961C2}">
      <dsp:nvSpPr>
        <dsp:cNvPr id="0" name=""/>
        <dsp:cNvSpPr/>
      </dsp:nvSpPr>
      <dsp:spPr>
        <a:xfrm rot="2706384">
          <a:off x="5033376" y="3269330"/>
          <a:ext cx="1585177" cy="0"/>
        </a:xfrm>
        <a:custGeom>
          <a:avLst/>
          <a:gdLst/>
          <a:ahLst/>
          <a:cxnLst/>
          <a:rect l="0" t="0" r="0" b="0"/>
          <a:pathLst>
            <a:path>
              <a:moveTo>
                <a:pt x="0" y="0"/>
              </a:moveTo>
              <a:lnTo>
                <a:pt x="1585177" y="0"/>
              </a:lnTo>
            </a:path>
          </a:pathLst>
        </a:cu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BD5D6C-CA2A-481D-B682-8AEC7FC2BFBE}">
      <dsp:nvSpPr>
        <dsp:cNvPr id="0" name=""/>
        <dsp:cNvSpPr/>
      </dsp:nvSpPr>
      <dsp:spPr>
        <a:xfrm>
          <a:off x="4867214" y="3830815"/>
          <a:ext cx="3510224" cy="475678"/>
        </a:xfrm>
        <a:prstGeom prst="roundRect">
          <a:avLst/>
        </a:prstGeom>
        <a:solidFill>
          <a:schemeClr val="accent1">
            <a:alpha val="90000"/>
            <a:hueOff val="0"/>
            <a:satOff val="0"/>
            <a:lumOff val="0"/>
            <a:alphaOff val="-22857"/>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de-DE" sz="2200" kern="1200"/>
            <a:t>Qualitätsanforderungen</a:t>
          </a:r>
        </a:p>
      </dsp:txBody>
      <dsp:txXfrm>
        <a:off x="4890435" y="3854036"/>
        <a:ext cx="3463782" cy="429236"/>
      </dsp:txXfrm>
    </dsp:sp>
    <dsp:sp modelId="{3DEDE401-27CC-4258-B622-8576D3DCB0B8}">
      <dsp:nvSpPr>
        <dsp:cNvPr id="0" name=""/>
        <dsp:cNvSpPr/>
      </dsp:nvSpPr>
      <dsp:spPr>
        <a:xfrm rot="8149015">
          <a:off x="2516578" y="3260291"/>
          <a:ext cx="1585315" cy="0"/>
        </a:xfrm>
        <a:custGeom>
          <a:avLst/>
          <a:gdLst/>
          <a:ahLst/>
          <a:cxnLst/>
          <a:rect l="0" t="0" r="0" b="0"/>
          <a:pathLst>
            <a:path>
              <a:moveTo>
                <a:pt x="0" y="0"/>
              </a:moveTo>
              <a:lnTo>
                <a:pt x="1585315" y="0"/>
              </a:lnTo>
            </a:path>
          </a:pathLst>
        </a:cu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D170D5-B7C4-46DA-A994-92F227DC3A03}">
      <dsp:nvSpPr>
        <dsp:cNvPr id="0" name=""/>
        <dsp:cNvSpPr/>
      </dsp:nvSpPr>
      <dsp:spPr>
        <a:xfrm>
          <a:off x="1050958" y="3812736"/>
          <a:ext cx="2856523" cy="508467"/>
        </a:xfrm>
        <a:prstGeom prst="roundRect">
          <a:avLst/>
        </a:prstGeom>
        <a:solidFill>
          <a:schemeClr val="accent1">
            <a:alpha val="90000"/>
            <a:hueOff val="0"/>
            <a:satOff val="0"/>
            <a:lumOff val="0"/>
            <a:alphaOff val="-28571"/>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de-DE" sz="2400" kern="1200"/>
            <a:t>Zeitrahmen</a:t>
          </a:r>
        </a:p>
      </dsp:txBody>
      <dsp:txXfrm>
        <a:off x="1075779" y="3837557"/>
        <a:ext cx="2806881" cy="458825"/>
      </dsp:txXfrm>
    </dsp:sp>
    <dsp:sp modelId="{4B3F34F8-5CBA-4706-8060-47E635EB7995}">
      <dsp:nvSpPr>
        <dsp:cNvPr id="0" name=""/>
        <dsp:cNvSpPr/>
      </dsp:nvSpPr>
      <dsp:spPr>
        <a:xfrm rot="10719219">
          <a:off x="2159397" y="2071713"/>
          <a:ext cx="621216" cy="0"/>
        </a:xfrm>
        <a:custGeom>
          <a:avLst/>
          <a:gdLst/>
          <a:ahLst/>
          <a:cxnLst/>
          <a:rect l="0" t="0" r="0" b="0"/>
          <a:pathLst>
            <a:path>
              <a:moveTo>
                <a:pt x="0" y="0"/>
              </a:moveTo>
              <a:lnTo>
                <a:pt x="621216" y="0"/>
              </a:lnTo>
            </a:path>
          </a:pathLst>
        </a:cu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E3CF83-E834-4D27-BDF6-766681767D4A}">
      <dsp:nvSpPr>
        <dsp:cNvPr id="0" name=""/>
        <dsp:cNvSpPr/>
      </dsp:nvSpPr>
      <dsp:spPr>
        <a:xfrm>
          <a:off x="0" y="1738706"/>
          <a:ext cx="2159483" cy="731363"/>
        </a:xfrm>
        <a:prstGeom prst="roundRect">
          <a:avLst/>
        </a:prstGeom>
        <a:solidFill>
          <a:schemeClr val="accent1">
            <a:alpha val="90000"/>
            <a:hueOff val="0"/>
            <a:satOff val="0"/>
            <a:lumOff val="0"/>
            <a:alphaOff val="-34286"/>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de-DE" sz="2000" kern="1200"/>
            <a:t>möglicher Absatz/ Nachfrager</a:t>
          </a:r>
        </a:p>
      </dsp:txBody>
      <dsp:txXfrm>
        <a:off x="35702" y="1774408"/>
        <a:ext cx="2088079" cy="659959"/>
      </dsp:txXfrm>
    </dsp:sp>
    <dsp:sp modelId="{17FAB600-1486-4686-945A-FB44127D5D46}">
      <dsp:nvSpPr>
        <dsp:cNvPr id="0" name=""/>
        <dsp:cNvSpPr/>
      </dsp:nvSpPr>
      <dsp:spPr>
        <a:xfrm rot="12263540">
          <a:off x="2040116" y="1113448"/>
          <a:ext cx="1078968" cy="0"/>
        </a:xfrm>
        <a:custGeom>
          <a:avLst/>
          <a:gdLst/>
          <a:ahLst/>
          <a:cxnLst/>
          <a:rect l="0" t="0" r="0" b="0"/>
          <a:pathLst>
            <a:path>
              <a:moveTo>
                <a:pt x="0" y="0"/>
              </a:moveTo>
              <a:lnTo>
                <a:pt x="1078968" y="0"/>
              </a:lnTo>
            </a:path>
          </a:pathLst>
        </a:cu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0D4F82-70CF-4A4B-B6C7-B8314D67135F}">
      <dsp:nvSpPr>
        <dsp:cNvPr id="0" name=""/>
        <dsp:cNvSpPr/>
      </dsp:nvSpPr>
      <dsp:spPr>
        <a:xfrm>
          <a:off x="47504" y="279910"/>
          <a:ext cx="2734686" cy="610739"/>
        </a:xfrm>
        <a:prstGeom prst="roundRect">
          <a:avLst/>
        </a:prstGeom>
        <a:solidFill>
          <a:schemeClr val="accent1">
            <a:alpha val="5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de-DE" sz="1800" kern="1200"/>
            <a:t>Rentabilität der Produktion</a:t>
          </a:r>
        </a:p>
      </dsp:txBody>
      <dsp:txXfrm>
        <a:off x="77318" y="309724"/>
        <a:ext cx="2675058" cy="551111"/>
      </dsp:txXfrm>
    </dsp:sp>
  </dsp:spTree>
</dsp:drawing>
</file>

<file path=word/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kument" ma:contentTypeID="0x0101000C9CE69A04C9F646BB6098700FE5B8B5" ma:contentTypeVersion="16" ma:contentTypeDescription="Ein neues Dokument erstellen." ma:contentTypeScope="" ma:versionID="f970c53042f4577320e1ee81e3b9b648">
  <xsd:schema xmlns:xsd="http://www.w3.org/2001/XMLSchema" xmlns:xs="http://www.w3.org/2001/XMLSchema" xmlns:p="http://schemas.microsoft.com/office/2006/metadata/properties" xmlns:ns2="39b60302-f656-4489-87c4-9a129c70e716" xmlns:ns3="91476497-23d1-4126-8cbc-cdadae6bbf2d" targetNamespace="http://schemas.microsoft.com/office/2006/metadata/properties" ma:root="true" ma:fieldsID="5290b4b3005720e694633ce0a07725f9" ns2:_="" ns3:_="">
    <xsd:import namespace="39b60302-f656-4489-87c4-9a129c70e716"/>
    <xsd:import namespace="91476497-23d1-4126-8cbc-cdadae6bbf2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b60302-f656-4489-87c4-9a129c70e7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Bildmarkierungen" ma:readOnly="false" ma:fieldId="{5cf76f15-5ced-4ddc-b409-7134ff3c332f}" ma:taxonomyMulti="true" ma:sspId="91802ae2-3400-4d42-92b2-5cecb06e49ba"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1476497-23d1-4126-8cbc-cdadae6bbf2d" elementFormDefault="qualified">
    <xsd:import namespace="http://schemas.microsoft.com/office/2006/documentManagement/types"/>
    <xsd:import namespace="http://schemas.microsoft.com/office/infopath/2007/PartnerControls"/>
    <xsd:element name="SharedWithUsers" ma:index="10"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Freigegeben für - Details" ma:internalName="SharedWithDetails" ma:readOnly="true">
      <xsd:simpleType>
        <xsd:restriction base="dms:Note">
          <xsd:maxLength value="255"/>
        </xsd:restriction>
      </xsd:simpleType>
    </xsd:element>
    <xsd:element name="TaxCatchAll" ma:index="23" nillable="true" ma:displayName="Taxonomy Catch All Column" ma:hidden="true" ma:list="{ecc83aeb-0d3d-45d9-ba32-4bdc26f7fd53}" ma:internalName="TaxCatchAll" ma:showField="CatchAllData" ma:web="91476497-23d1-4126-8cbc-cdadae6bbf2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1476497-23d1-4126-8cbc-cdadae6bbf2d" xsi:nil="true"/>
    <lcf76f155ced4ddcb4097134ff3c332f xmlns="39b60302-f656-4489-87c4-9a129c70e716">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FA871A5-C008-4E0F-917E-8AEC0129667A}">
  <ds:schemaRefs>
    <ds:schemaRef ds:uri="http://schemas.openxmlformats.org/officeDocument/2006/bibliography"/>
  </ds:schemaRefs>
</ds:datastoreItem>
</file>

<file path=customXml/itemProps2.xml><?xml version="1.0" encoding="utf-8"?>
<ds:datastoreItem xmlns:ds="http://schemas.openxmlformats.org/officeDocument/2006/customXml" ds:itemID="{8F6FD999-E5F7-4572-B703-FEE1820A19BD}"/>
</file>

<file path=customXml/itemProps3.xml><?xml version="1.0" encoding="utf-8"?>
<ds:datastoreItem xmlns:ds="http://schemas.openxmlformats.org/officeDocument/2006/customXml" ds:itemID="{622CA16F-AFB3-49B8-A507-8B1C874F37A0}"/>
</file>

<file path=customXml/itemProps4.xml><?xml version="1.0" encoding="utf-8"?>
<ds:datastoreItem xmlns:ds="http://schemas.openxmlformats.org/officeDocument/2006/customXml" ds:itemID="{220A5D65-B65B-4E8A-B31A-E678DB742392}"/>
</file>

<file path=docProps/app.xml><?xml version="1.0" encoding="utf-8"?>
<Properties xmlns="http://schemas.openxmlformats.org/officeDocument/2006/extended-properties" xmlns:vt="http://schemas.openxmlformats.org/officeDocument/2006/docPropsVTypes">
  <Template>Normal</Template>
  <TotalTime>0</TotalTime>
  <Pages>1</Pages>
  <Words>2225</Words>
  <Characters>12684</Characters>
  <Application>Microsoft Office Word</Application>
  <DocSecurity>0</DocSecurity>
  <Lines>105</Lines>
  <Paragraphs>29</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14880</CharactersWithSpaces>
  <SharedDoc>false</SharedDoc>
  <HLinks>
    <vt:vector size="6" baseType="variant">
      <vt:variant>
        <vt:i4>3604593</vt:i4>
      </vt:variant>
      <vt:variant>
        <vt:i4>0</vt:i4>
      </vt:variant>
      <vt:variant>
        <vt:i4>0</vt:i4>
      </vt:variant>
      <vt:variant>
        <vt:i4>5</vt:i4>
      </vt:variant>
      <vt:variant>
        <vt:lpwstr>http://www.insm.de/insm/ueber-die-insm/FAQ.html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2020-05-13T17:27:00Z</dcterms:created>
  <dcterms:modified xsi:type="dcterms:W3CDTF">2020-05-19T12:24:00Z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0x0101000C9CE69A04C9F646BB6098700FE5B8B5</vt:lpwstr>
  </property>
  <property fmtid="{D5CDD505-2E9C-101B-9397-08002B2CF9AE}" pid="3" name="Order">
    <vt:r8>309800</vt:r8>
  </property>
  <property fmtid="{D5CDD505-2E9C-101B-9397-08002B2CF9AE}" pid="4" name="_AdHocReviewCycleID">
    <vt:i4>1592183732</vt:i4>
  </property>
  <property fmtid="{D5CDD505-2E9C-101B-9397-08002B2CF9AE}" pid="5" name="_NewReviewCycle">
    <vt:lpwstr/>
  </property>
</Properties>
</file>